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svg" ContentType="image/svg+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8"/>
  </p:notesMasterIdLst>
  <p:sldIdLst>
    <p:sldId id="256" r:id="rId2"/>
    <p:sldId id="370" r:id="rId3"/>
    <p:sldId id="371" r:id="rId4"/>
    <p:sldId id="257" r:id="rId5"/>
    <p:sldId id="258" r:id="rId6"/>
    <p:sldId id="373" r:id="rId7"/>
    <p:sldId id="345" r:id="rId8"/>
    <p:sldId id="260" r:id="rId9"/>
    <p:sldId id="372" r:id="rId10"/>
    <p:sldId id="368" r:id="rId11"/>
    <p:sldId id="261" r:id="rId12"/>
    <p:sldId id="285" r:id="rId13"/>
    <p:sldId id="284" r:id="rId14"/>
    <p:sldId id="286" r:id="rId15"/>
    <p:sldId id="287" r:id="rId16"/>
    <p:sldId id="263" r:id="rId17"/>
    <p:sldId id="289" r:id="rId18"/>
    <p:sldId id="288" r:id="rId19"/>
    <p:sldId id="362" r:id="rId20"/>
    <p:sldId id="266" r:id="rId21"/>
    <p:sldId id="267" r:id="rId22"/>
    <p:sldId id="378" r:id="rId23"/>
    <p:sldId id="356" r:id="rId24"/>
    <p:sldId id="377" r:id="rId25"/>
    <p:sldId id="374" r:id="rId26"/>
    <p:sldId id="375" r:id="rId27"/>
    <p:sldId id="331" r:id="rId28"/>
    <p:sldId id="332" r:id="rId29"/>
    <p:sldId id="376" r:id="rId30"/>
    <p:sldId id="333" r:id="rId31"/>
    <p:sldId id="291" r:id="rId32"/>
    <p:sldId id="298" r:id="rId33"/>
    <p:sldId id="357" r:id="rId34"/>
    <p:sldId id="268" r:id="rId35"/>
    <p:sldId id="299" r:id="rId36"/>
    <p:sldId id="313" r:id="rId37"/>
    <p:sldId id="336" r:id="rId38"/>
    <p:sldId id="337" r:id="rId39"/>
    <p:sldId id="379" r:id="rId40"/>
    <p:sldId id="380" r:id="rId41"/>
    <p:sldId id="381" r:id="rId42"/>
    <p:sldId id="382" r:id="rId43"/>
    <p:sldId id="318" r:id="rId44"/>
    <p:sldId id="383" r:id="rId45"/>
    <p:sldId id="363" r:id="rId46"/>
    <p:sldId id="341" r:id="rId47"/>
    <p:sldId id="297" r:id="rId48"/>
    <p:sldId id="325" r:id="rId49"/>
    <p:sldId id="320" r:id="rId50"/>
    <p:sldId id="323" r:id="rId51"/>
    <p:sldId id="346" r:id="rId52"/>
    <p:sldId id="348" r:id="rId53"/>
    <p:sldId id="347" r:id="rId54"/>
    <p:sldId id="359" r:id="rId55"/>
    <p:sldId id="278" r:id="rId56"/>
    <p:sldId id="280" r:id="rId5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n, Beiyu" initials="LB" lastIdx="1" clrIdx="0">
    <p:extLst>
      <p:ext uri="{19B8F6BF-5375-455C-9EA6-DF929625EA0E}">
        <p15:presenceInfo xmlns:p15="http://schemas.microsoft.com/office/powerpoint/2012/main" userId="S::beiyu.lin@wsu.edu::8c805682-b34c-4065-b851-21ebf6838f1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58"/>
    <p:restoredTop sz="73455"/>
  </p:normalViewPr>
  <p:slideViewPr>
    <p:cSldViewPr snapToGrid="0" snapToObjects="1">
      <p:cViewPr varScale="1">
        <p:scale>
          <a:sx n="62" d="100"/>
          <a:sy n="62" d="100"/>
        </p:scale>
        <p:origin x="2880" y="216"/>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oleObject" Target="file:////Volumes/NONAME/DataNode04/Graph/LongTail_Investigate/plot_temp.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spPr>
            <a:solidFill>
              <a:srgbClr val="0070C0"/>
            </a:solidFill>
            <a:ln>
              <a:noFill/>
            </a:ln>
            <a:effectLst/>
          </c:spPr>
          <c:invertIfNegative val="0"/>
          <c:cat>
            <c:strRef>
              <c:f>Sheet1!$A$1:$A$16</c:f>
              <c:strCache>
                <c:ptCount val="16"/>
                <c:pt idx="0">
                  <c:v>(Sleep &lt;=&gt; Bed_Toilet_Transition)</c:v>
                </c:pt>
                <c:pt idx="1">
                  <c:v>(Sleep  &lt;=&gt;  Personal_Hygiene)</c:v>
                </c:pt>
                <c:pt idx="2">
                  <c:v>(Work  &lt;=&gt; Personal_Hygiene)</c:v>
                </c:pt>
                <c:pt idx="4">
                  <c:v>(Work  &lt;=&gt; Enter_Home)</c:v>
                </c:pt>
                <c:pt idx="6">
                  <c:v>(Work  &lt;=&gt;  Leave_Home)</c:v>
                </c:pt>
                <c:pt idx="8">
                  <c:v>(Work  &lt;=&gt; Sleep)</c:v>
                </c:pt>
                <c:pt idx="9">
                  <c:v>(Leave_Home &lt;=&gt; Enter_Home)</c:v>
                </c:pt>
                <c:pt idx="10">
                  <c:v>(Work  &lt;=&gt;  Cook)</c:v>
                </c:pt>
                <c:pt idx="11">
                  <c:v>(Personal_Hygiene  &lt;=&gt;  Cook)</c:v>
                </c:pt>
                <c:pt idx="12">
                  <c:v>(ersonal_Hygiene  &lt;=&gt;  Relax)</c:v>
                </c:pt>
                <c:pt idx="13">
                  <c:v>(Relax &lt;=&gt;  Sleep)</c:v>
                </c:pt>
                <c:pt idx="14">
                  <c:v>(Work  &lt;=&gt;  Bed_Toilet_Transition)</c:v>
                </c:pt>
                <c:pt idx="15">
                  <c:v>(Cook  &lt;=&gt;  Eat)</c:v>
                </c:pt>
              </c:strCache>
            </c:strRef>
          </c:cat>
          <c:val>
            <c:numRef>
              <c:f>Sheet1!$B$1:$B$16</c:f>
              <c:numCache>
                <c:formatCode>General</c:formatCode>
                <c:ptCount val="16"/>
                <c:pt idx="0">
                  <c:v>40.604999999999997</c:v>
                </c:pt>
                <c:pt idx="1">
                  <c:v>22.536999999999999</c:v>
                </c:pt>
                <c:pt idx="2">
                  <c:v>12.999000000000001</c:v>
                </c:pt>
                <c:pt idx="3">
                  <c:v>9.8030000000000008</c:v>
                </c:pt>
                <c:pt idx="4">
                  <c:v>3.34</c:v>
                </c:pt>
                <c:pt idx="5">
                  <c:v>2.355</c:v>
                </c:pt>
                <c:pt idx="6">
                  <c:v>2.0659999999999998</c:v>
                </c:pt>
                <c:pt idx="7">
                  <c:v>1.994</c:v>
                </c:pt>
                <c:pt idx="8">
                  <c:v>1.0569999999999999</c:v>
                </c:pt>
                <c:pt idx="9">
                  <c:v>0.76900000000000002</c:v>
                </c:pt>
                <c:pt idx="10">
                  <c:v>0.52900000000000003</c:v>
                </c:pt>
                <c:pt idx="11">
                  <c:v>0.45700000000000002</c:v>
                </c:pt>
                <c:pt idx="12">
                  <c:v>0.40799999999999997</c:v>
                </c:pt>
                <c:pt idx="13">
                  <c:v>0.16800000000000001</c:v>
                </c:pt>
                <c:pt idx="14">
                  <c:v>0.14399999999999999</c:v>
                </c:pt>
                <c:pt idx="15">
                  <c:v>9.6000000000000002E-2</c:v>
                </c:pt>
              </c:numCache>
            </c:numRef>
          </c:val>
          <c:extLst>
            <c:ext xmlns:c16="http://schemas.microsoft.com/office/drawing/2014/chart" uri="{C3380CC4-5D6E-409C-BE32-E72D297353CC}">
              <c16:uniqueId val="{00000000-F593-6143-B674-439BCEA39F20}"/>
            </c:ext>
          </c:extLst>
        </c:ser>
        <c:dLbls>
          <c:showLegendKey val="0"/>
          <c:showVal val="0"/>
          <c:showCatName val="0"/>
          <c:showSerName val="0"/>
          <c:showPercent val="0"/>
          <c:showBubbleSize val="0"/>
        </c:dLbls>
        <c:gapWidth val="0"/>
        <c:overlap val="-100"/>
        <c:axId val="385475712"/>
        <c:axId val="385314608"/>
      </c:barChart>
      <c:catAx>
        <c:axId val="3854757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385314608"/>
        <c:crosses val="autoZero"/>
        <c:auto val="1"/>
        <c:lblAlgn val="ctr"/>
        <c:lblOffset val="100"/>
        <c:noMultiLvlLbl val="0"/>
      </c:catAx>
      <c:valAx>
        <c:axId val="385314608"/>
        <c:scaling>
          <c:orientation val="minMax"/>
          <c:max val="4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385475712"/>
        <c:crosses val="autoZero"/>
        <c:crossBetween val="between"/>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Shape 123"/>
          <p:cNvSpPr>
            <a:spLocks noGrp="1" noRot="1" noChangeAspect="1"/>
          </p:cNvSpPr>
          <p:nvPr>
            <p:ph type="sldImg"/>
          </p:nvPr>
        </p:nvSpPr>
        <p:spPr>
          <a:prstGeom prst="rect">
            <a:avLst/>
          </a:prstGeom>
        </p:spPr>
        <p:txBody>
          <a:bodyPr/>
          <a:lstStyle/>
          <a:p>
            <a:endParaRPr dirty="0"/>
          </a:p>
        </p:txBody>
      </p:sp>
      <p:sp>
        <p:nvSpPr>
          <p:cNvPr id="124" name="Shape 124"/>
          <p:cNvSpPr>
            <a:spLocks noGrp="1"/>
          </p:cNvSpPr>
          <p:nvPr>
            <p:ph type="body" sz="quarter" idx="1"/>
          </p:nvPr>
        </p:nvSpPr>
        <p:spPr>
          <a:prstGeom prst="rect">
            <a:avLst/>
          </a:prstGeom>
        </p:spPr>
        <p:txBody>
          <a:bodyPr/>
          <a:lstStyle/>
          <a:p>
            <a:r>
              <a:rPr dirty="0"/>
              <a:t>Hi Everyone, thank you for coming. I appreciate your time. Hopefully we will learn from each other today.</a:t>
            </a:r>
          </a:p>
          <a:p>
            <a:endParaRPr dirty="0"/>
          </a:p>
          <a:p>
            <a:r>
              <a:rPr dirty="0"/>
              <a:t>I am </a:t>
            </a:r>
            <a:r>
              <a:rPr dirty="0" err="1"/>
              <a:t>Beiyu</a:t>
            </a:r>
            <a:r>
              <a:rPr dirty="0"/>
              <a:t> Lin</a:t>
            </a:r>
            <a:r>
              <a:rPr lang="en-US" dirty="0"/>
              <a:t> and today, I am going to talk about IoT design and tis applications.</a:t>
            </a:r>
            <a:endParaRPr dirty="0"/>
          </a:p>
          <a:p>
            <a:endParaRPr dirty="0"/>
          </a:p>
          <a:p>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a:spLocks noGrp="1" noRot="1" noChangeAspect="1"/>
          </p:cNvSpPr>
          <p:nvPr>
            <p:ph type="sldImg"/>
          </p:nvPr>
        </p:nvSpPr>
        <p:spPr>
          <a:prstGeom prst="rect">
            <a:avLst/>
          </a:prstGeom>
        </p:spPr>
        <p:txBody>
          <a:bodyPr/>
          <a:lstStyle/>
          <a:p>
            <a:endParaRPr/>
          </a:p>
        </p:txBody>
      </p:sp>
      <p:sp>
        <p:nvSpPr>
          <p:cNvPr id="176" name="Shape 176"/>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a:solidFill>
                  <a:srgbClr val="404040"/>
                </a:solidFill>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solidFill>
                  <a:srgbClr val="404040"/>
                </a:solidFill>
              </a:defRPr>
            </a:pPr>
            <a:r>
              <a:rPr lang="en-US" dirty="0"/>
              <a:t>In this thesis, I developed efficient algorithms that utilize stochastic approaches and machine learning methods to express the nature of the observed behavior in smart homes.</a:t>
            </a: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solidFill>
                  <a:srgbClr val="404040"/>
                </a:solidFill>
              </a:defRPr>
            </a:pP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1. we construct Mathematical model of indoor behavior by analyzing one temporal feature. The resulting mathematical model opens up the possibility of understanding the general principles behind human behavior.</a:t>
            </a:r>
          </a:p>
          <a:p>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2. focus on based on spatial and temporal features that extracted from smart home sensor data. </a:t>
            </a:r>
          </a:p>
          <a:p>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allows to us to investigate the complex dependencies of  activities. </a:t>
            </a:r>
          </a:p>
          <a:p>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3.  third, employ an IRL method to model indoor navigation and its behavior patterns by fuse two types of </a:t>
            </a:r>
          </a:p>
          <a:p>
            <a:r>
              <a:rPr lang="en-US" sz="2200" dirty="0">
                <a:effectLst/>
                <a:latin typeface="Helvetica Neue"/>
                <a:ea typeface="Helvetica Neue"/>
                <a:cs typeface="Helvetica Neue"/>
                <a:sym typeface="Helvetica Neue"/>
              </a:rPr>
              <a:t>features into one model. </a:t>
            </a:r>
          </a:p>
          <a:p>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b="0" dirty="0">
                <a:effectLst/>
                <a:latin typeface="Helvetica Neue"/>
                <a:ea typeface="Helvetica Neue"/>
                <a:cs typeface="Helvetica Neue"/>
                <a:sym typeface="Helvetica Neue"/>
              </a:rPr>
              <a:t>When data are combined from multiple sources, a challenge arises in creating a model that can include all available information. The IRL  method helps us construct a model that combines resident temporal and spatial information and also help us learn behavior preferences among population groups.</a:t>
            </a:r>
            <a:endParaRPr lang="en-US" sz="2200" b="1" dirty="0">
              <a:effectLst/>
              <a:latin typeface="Helvetica Neue"/>
              <a:ea typeface="Helvetica Neue"/>
              <a:cs typeface="Helvetica Neue"/>
              <a:sym typeface="Helvetica Neue"/>
            </a:endParaRPr>
          </a:p>
          <a:p>
            <a:endParaRPr lang="en-US" sz="2200" dirty="0">
              <a:effectLst/>
              <a:latin typeface="Helvetica Neue"/>
              <a:ea typeface="Helvetica Neue"/>
              <a:cs typeface="Helvetica Neue"/>
              <a:sym typeface="Helvetica Neue"/>
            </a:endParaRPr>
          </a:p>
          <a:p>
            <a:endParaRPr lang="en-US" sz="2200" dirty="0">
              <a:effectLst/>
              <a:latin typeface="Helvetica Neue"/>
              <a:ea typeface="Helvetica Neue"/>
              <a:cs typeface="Helvetica Neue"/>
              <a:sym typeface="Helvetica Neue"/>
            </a:endParaRPr>
          </a:p>
          <a:p>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solidFill>
                  <a:srgbClr val="404040"/>
                </a:solidFill>
              </a:defRPr>
            </a:pPr>
            <a:endParaRPr lang="en-US" sz="2200" dirty="0">
              <a:latin typeface="Helvetica Neue"/>
              <a:ea typeface="Helvetica Neue"/>
              <a:cs typeface="Helvetica Neue"/>
              <a:sym typeface="Helvetica Neue"/>
            </a:endParaRPr>
          </a:p>
          <a:p>
            <a:pPr>
              <a:defRPr>
                <a:solidFill>
                  <a:srgbClr val="404040"/>
                </a:solidFill>
              </a:defRPr>
            </a:pPr>
            <a:r>
              <a:rPr lang="en-US" dirty="0"/>
              <a:t>Note:  </a:t>
            </a:r>
          </a:p>
          <a:p>
            <a:pPr>
              <a:defRPr>
                <a:solidFill>
                  <a:srgbClr val="404040"/>
                </a:solidFill>
              </a:defRPr>
            </a:pPr>
            <a:r>
              <a:rPr lang="en-US" dirty="0"/>
              <a:t>Each of these offers a different modeling benefit</a:t>
            </a:r>
          </a:p>
          <a:p>
            <a:pPr>
              <a:defRPr>
                <a:solidFill>
                  <a:srgbClr val="404040"/>
                </a:solidFill>
              </a:defRPr>
            </a:pPr>
            <a:r>
              <a:rPr lang="en-US" dirty="0"/>
              <a:t>???</a:t>
            </a:r>
          </a:p>
          <a:p>
            <a:pPr>
              <a:defRPr>
                <a:solidFill>
                  <a:srgbClr val="404040"/>
                </a:solidFill>
              </a:defRPr>
            </a:pPr>
            <a:endParaRPr dirty="0"/>
          </a:p>
          <a:p>
            <a:pPr>
              <a:defRPr>
                <a:solidFill>
                  <a:srgbClr val="404040"/>
                </a:solidFill>
              </a:defRPr>
            </a:pPr>
            <a:endParaRPr dirty="0"/>
          </a:p>
          <a:p>
            <a:pPr>
              <a:defRPr>
                <a:solidFill>
                  <a:srgbClr val="404040"/>
                </a:solidFill>
              </a:defRPr>
            </a:pPr>
            <a:endParaRPr dirty="0"/>
          </a:p>
        </p:txBody>
      </p:sp>
    </p:spTree>
    <p:extLst>
      <p:ext uri="{BB962C8B-B14F-4D97-AF65-F5344CB8AC3E}">
        <p14:creationId xmlns:p14="http://schemas.microsoft.com/office/powerpoint/2010/main" val="1149721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hape 201"/>
          <p:cNvSpPr>
            <a:spLocks noGrp="1" noRot="1" noChangeAspect="1"/>
          </p:cNvSpPr>
          <p:nvPr>
            <p:ph type="sldImg"/>
          </p:nvPr>
        </p:nvSpPr>
        <p:spPr>
          <a:prstGeom prst="rect">
            <a:avLst/>
          </a:prstGeom>
        </p:spPr>
        <p:txBody>
          <a:bodyPr/>
          <a:lstStyle/>
          <a:p>
            <a:endParaRPr dirty="0"/>
          </a:p>
        </p:txBody>
      </p:sp>
      <p:sp>
        <p:nvSpPr>
          <p:cNvPr id="202" name="Shape 202"/>
          <p:cNvSpPr>
            <a:spLocks noGrp="1"/>
          </p:cNvSpPr>
          <p:nvPr>
            <p:ph type="body" sz="quarter" idx="1"/>
          </p:nvPr>
        </p:nvSpPr>
        <p:spPr>
          <a:prstGeom prst="rect">
            <a:avLst/>
          </a:prstGeom>
        </p:spPr>
        <p:txBody>
          <a:bodyPr/>
          <a:lstStyle/>
          <a:p>
            <a:r>
              <a:rPr dirty="0"/>
              <a:t>Sensor data are very noisy. It may be because of sensor failures, visitors in the home and so on. </a:t>
            </a:r>
          </a:p>
          <a:p>
            <a:endParaRPr dirty="0"/>
          </a:p>
          <a:p>
            <a:r>
              <a:rPr dirty="0"/>
              <a:t>computational challenges includes imputing missing value, cleaning sensor jitters, and processing features in real time from sensor data</a:t>
            </a:r>
          </a:p>
          <a:p>
            <a:endParaRPr dirty="0"/>
          </a:p>
          <a:p>
            <a:r>
              <a:rPr dirty="0"/>
              <a:t>Missing values: It can be expected that transmitted sensor data are lost or corrupted due to many reasons, such as power outage at the sensor's node, random occurrences of local interferences, or a higher bit error rate of the wireless radio transmissions as compared with wired communications.</a:t>
            </a:r>
          </a:p>
          <a:p>
            <a:endParaRPr dirty="0"/>
          </a:p>
          <a:p>
            <a:r>
              <a:rPr dirty="0"/>
              <a:t>Jitter: for example, given 10 minutes, it should be only have 1 event detected by the sensor. But due to …., it sends back 10 events. </a:t>
            </a:r>
          </a:p>
          <a:p>
            <a:endParaRPr dirty="0"/>
          </a:p>
          <a:p>
            <a:r>
              <a:rPr dirty="0"/>
              <a:t>To tackle these challenges, I have designed methods that have been applied to two multi-disciplinary research projects: Indoor Air Quality and Clinician In the Loop (CIL). </a:t>
            </a:r>
          </a:p>
          <a:p>
            <a:endParaRPr dirty="0"/>
          </a:p>
          <a:p>
            <a:endParaRPr dirty="0"/>
          </a:p>
          <a:p>
            <a:r>
              <a:rPr dirty="0"/>
              <a:t>https://en.wikipedia.org/wiki/Jitter#Jitter_metrics</a:t>
            </a:r>
          </a:p>
          <a:p>
            <a:r>
              <a:rPr dirty="0"/>
              <a:t>https://www.reddit.com/r/techsupportmacgyver/comments/9up1t3/my_office_conference_rooms_have_very_sensitive/</a:t>
            </a:r>
          </a:p>
          <a:p>
            <a:endParaRPr dirty="0"/>
          </a:p>
          <a:p>
            <a:endParaRPr dirty="0"/>
          </a:p>
          <a:p>
            <a:endParaRPr dirty="0"/>
          </a:p>
          <a:p>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hape 201"/>
          <p:cNvSpPr>
            <a:spLocks noGrp="1" noRot="1" noChangeAspect="1"/>
          </p:cNvSpPr>
          <p:nvPr>
            <p:ph type="sldImg"/>
          </p:nvPr>
        </p:nvSpPr>
        <p:spPr>
          <a:prstGeom prst="rect">
            <a:avLst/>
          </a:prstGeom>
        </p:spPr>
        <p:txBody>
          <a:bodyPr/>
          <a:lstStyle/>
          <a:p>
            <a:endParaRPr dirty="0"/>
          </a:p>
        </p:txBody>
      </p:sp>
      <p:sp>
        <p:nvSpPr>
          <p:cNvPr id="202" name="Shape 202"/>
          <p:cNvSpPr>
            <a:spLocks noGrp="1"/>
          </p:cNvSpPr>
          <p:nvPr>
            <p:ph type="body" sz="quarter" idx="1"/>
          </p:nvPr>
        </p:nvSpPr>
        <p:spPr>
          <a:prstGeom prst="rect">
            <a:avLst/>
          </a:prstGeom>
        </p:spPr>
        <p:txBody>
          <a:bodyPr/>
          <a:lstStyle/>
          <a:p>
            <a:r>
              <a:rPr lang="en-US" dirty="0"/>
              <a:t>Here, I show one algorithm to clean jitters. The algorithm automatically learns the next large gap. The interval before this large gap would be an interval with “open” at the beginning and “close” at the end. </a:t>
            </a:r>
            <a:endParaRPr dirty="0"/>
          </a:p>
          <a:p>
            <a:endParaRPr dirty="0"/>
          </a:p>
          <a:p>
            <a:pPr marL="0" marR="0" lvl="0" indent="0" algn="l" defTabSz="457200" eaLnBrk="1" fontAlgn="auto" latinLnBrk="0" hangingPunct="1">
              <a:lnSpc>
                <a:spcPct val="117999"/>
              </a:lnSpc>
              <a:spcBef>
                <a:spcPts val="0"/>
              </a:spcBef>
              <a:spcAft>
                <a:spcPts val="0"/>
              </a:spcAft>
              <a:buClrTx/>
              <a:buSzTx/>
              <a:buFontTx/>
              <a:buNone/>
              <a:tabLst/>
              <a:defRPr/>
            </a:pPr>
            <a:r>
              <a:rPr lang="en-US" dirty="0"/>
              <a:t>Once we imputed the missing values and cleaned the jitters, we can handle the next computational challenge: </a:t>
            </a:r>
            <a:r>
              <a:rPr lang="en-US" sz="2200" dirty="0">
                <a:effectLst/>
                <a:latin typeface="Helvetica Neue"/>
                <a:ea typeface="Helvetica Neue"/>
                <a:cs typeface="Helvetica Neue"/>
                <a:sym typeface="Helvetica Neue"/>
              </a:rPr>
              <a:t>processing features in real time from streaming data</a:t>
            </a:r>
            <a:r>
              <a:rPr lang="en-US" sz="2400" dirty="0">
                <a:effectLst/>
                <a:latin typeface="Helvetica Neue"/>
                <a:ea typeface="Helvetica Neue"/>
                <a:cs typeface="Helvetica Neue"/>
                <a:sym typeface="Helvetica Neue"/>
              </a:rPr>
              <a:t>. </a:t>
            </a:r>
          </a:p>
          <a:p>
            <a:endParaRPr lang="en-US" dirty="0"/>
          </a:p>
          <a:p>
            <a:r>
              <a:rPr lang="en-US" dirty="0"/>
              <a:t>For different projects, the features are designed different for real time processing. </a:t>
            </a:r>
            <a:endParaRPr dirty="0"/>
          </a:p>
        </p:txBody>
      </p:sp>
    </p:spTree>
    <p:extLst>
      <p:ext uri="{BB962C8B-B14F-4D97-AF65-F5344CB8AC3E}">
        <p14:creationId xmlns:p14="http://schemas.microsoft.com/office/powerpoint/2010/main" val="35224181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Shape 211"/>
          <p:cNvSpPr>
            <a:spLocks noGrp="1" noRot="1" noChangeAspect="1"/>
          </p:cNvSpPr>
          <p:nvPr>
            <p:ph type="sldImg"/>
          </p:nvPr>
        </p:nvSpPr>
        <p:spPr>
          <a:prstGeom prst="rect">
            <a:avLst/>
          </a:prstGeom>
        </p:spPr>
        <p:txBody>
          <a:bodyPr/>
          <a:lstStyle/>
          <a:p>
            <a:endParaRPr dirty="0"/>
          </a:p>
        </p:txBody>
      </p:sp>
      <p:sp>
        <p:nvSpPr>
          <p:cNvPr id="212" name="Shape 212"/>
          <p:cNvSpPr>
            <a:spLocks noGrp="1"/>
          </p:cNvSpPr>
          <p:nvPr>
            <p:ph type="body" sz="quarter" idx="1"/>
          </p:nvPr>
        </p:nvSpPr>
        <p:spPr>
          <a:prstGeom prst="rect">
            <a:avLst/>
          </a:prstGeom>
        </p:spPr>
        <p:txBody>
          <a:bodyPr/>
          <a:lstStyle/>
          <a:p>
            <a:pPr marL="0" marR="0" lvl="0" indent="0" algn="l" defTabSz="457200" eaLnBrk="1" fontAlgn="auto" latinLnBrk="0" hangingPunct="1">
              <a:lnSpc>
                <a:spcPct val="117999"/>
              </a:lnSpc>
              <a:spcBef>
                <a:spcPts val="0"/>
              </a:spcBef>
              <a:spcAft>
                <a:spcPts val="0"/>
              </a:spcAft>
              <a:buClrTx/>
              <a:buSzTx/>
              <a:buFontTx/>
              <a:buNone/>
              <a:tabLst/>
              <a:defRPr/>
            </a:pPr>
            <a:r>
              <a:rPr lang="en-US" sz="2400" dirty="0">
                <a:effectLst/>
                <a:latin typeface="Helvetica Neue"/>
                <a:ea typeface="Helvetica Neue"/>
                <a:cs typeface="Helvetica Neue"/>
                <a:sym typeface="Helvetica Neue"/>
              </a:rPr>
              <a:t>For the Indoor Air Quality project, </a:t>
            </a:r>
            <a:r>
              <a:rPr lang="en-US" sz="2200" dirty="0">
                <a:effectLst/>
                <a:latin typeface="Helvetica Neue"/>
                <a:ea typeface="Helvetica Neue"/>
                <a:cs typeface="Helvetica Neue"/>
                <a:sym typeface="Helvetica Neue"/>
              </a:rPr>
              <a:t>as we experience global population growth and global aging issues, there will be corresponding concerns about the quality of the air we experience inside and outside buildings. Because we can anticipate that there will be behavioral changes that accompany population growth and aging, we examine the relationship between home occupant behavior and indoor air quality. To do this, we collect both sensor-based behavior data and chemical indoor air quality measurements in smart home environments. </a:t>
            </a:r>
            <a:endParaRPr lang="en-US" sz="2400" dirty="0"/>
          </a:p>
          <a:p>
            <a:pPr marL="0" marR="0" lvl="0" indent="0" algn="l" defTabSz="457200" eaLnBrk="1" fontAlgn="auto" latinLnBrk="0" hangingPunct="1">
              <a:lnSpc>
                <a:spcPct val="117999"/>
              </a:lnSpc>
              <a:spcBef>
                <a:spcPts val="0"/>
              </a:spcBef>
              <a:spcAft>
                <a:spcPts val="0"/>
              </a:spcAft>
              <a:buClrTx/>
              <a:buSzTx/>
              <a:buFontTx/>
              <a:buNone/>
              <a:tabLst/>
              <a:defRPr/>
            </a:pPr>
            <a:endParaRPr lang="en-US" sz="2400" dirty="0">
              <a:effectLst/>
              <a:latin typeface="Helvetica Neue"/>
              <a:ea typeface="Helvetica Neue"/>
              <a:cs typeface="Helvetica Neue"/>
              <a:sym typeface="Helvetica Neue"/>
            </a:endParaRPr>
          </a:p>
          <a:p>
            <a:pPr marL="0" marR="0" lvl="0" indent="0" algn="l" defTabSz="457200" eaLnBrk="1" fontAlgn="auto" latinLnBrk="0" hangingPunct="1">
              <a:lnSpc>
                <a:spcPct val="117999"/>
              </a:lnSpc>
              <a:spcBef>
                <a:spcPts val="0"/>
              </a:spcBef>
              <a:spcAft>
                <a:spcPts val="0"/>
              </a:spcAft>
              <a:buClrTx/>
              <a:buSzTx/>
              <a:buFontTx/>
              <a:buNone/>
              <a:tabLst/>
              <a:defRPr/>
            </a:pPr>
            <a:r>
              <a:rPr dirty="0"/>
              <a:t>I created algorithms to discover residents’ behavior patterns exhibited in smart home sequential datasets.</a:t>
            </a:r>
          </a:p>
        </p:txBody>
      </p:sp>
    </p:spTree>
    <p:extLst>
      <p:ext uri="{BB962C8B-B14F-4D97-AF65-F5344CB8AC3E}">
        <p14:creationId xmlns:p14="http://schemas.microsoft.com/office/powerpoint/2010/main" val="9188161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Shape 211"/>
          <p:cNvSpPr>
            <a:spLocks noGrp="1" noRot="1" noChangeAspect="1"/>
          </p:cNvSpPr>
          <p:nvPr>
            <p:ph type="sldImg"/>
          </p:nvPr>
        </p:nvSpPr>
        <p:spPr>
          <a:prstGeom prst="rect">
            <a:avLst/>
          </a:prstGeom>
        </p:spPr>
        <p:txBody>
          <a:bodyPr/>
          <a:lstStyle/>
          <a:p>
            <a:endParaRPr dirty="0"/>
          </a:p>
        </p:txBody>
      </p:sp>
      <p:sp>
        <p:nvSpPr>
          <p:cNvPr id="212" name="Shape 212"/>
          <p:cNvSpPr>
            <a:spLocks noGrp="1"/>
          </p:cNvSpPr>
          <p:nvPr>
            <p:ph type="body" sz="quarter" idx="1"/>
          </p:nvPr>
        </p:nvSpPr>
        <p:spPr>
          <a:prstGeom prst="rect">
            <a:avLst/>
          </a:prstGeom>
        </p:spPr>
        <p:txBody>
          <a:bodyPr/>
          <a:lstStyle/>
          <a:p>
            <a:r>
              <a:rPr dirty="0"/>
              <a:t>I identified four types of smart home features that are used to extract and correlate with chemical variables. These features include the overall activity level (based on sensed movement), the duration of each automatically labeled activity, temperature, and the opening area of windows and doors. </a:t>
            </a:r>
          </a:p>
          <a:p>
            <a:endParaRPr dirty="0"/>
          </a:p>
          <a:p>
            <a:r>
              <a:rPr dirty="0"/>
              <a:t>Further, I introduced a novel machine learning-based approach to quantify the correlation between smart home features and 52 chemical measurements of air quality. </a:t>
            </a:r>
            <a:endParaRPr lang="en-US" dirty="0"/>
          </a:p>
          <a:p>
            <a:endParaRPr lang="en-US" dirty="0"/>
          </a:p>
          <a:p>
            <a:r>
              <a:rPr lang="en-US" dirty="0"/>
              <a:t>For example, one ML algorithm, random forest, is used to find the relationship. The random forest is based on 100 random trees to get the average results. The reason is that the average results from random forest is more stable than that from one random trees. </a:t>
            </a:r>
          </a:p>
          <a:p>
            <a:endParaRPr lang="en-US" dirty="0"/>
          </a:p>
          <a:p>
            <a:r>
              <a:rPr lang="en-US" dirty="0"/>
              <a:t>Here is an example of a random tree…. (explain the graph). </a:t>
            </a:r>
            <a:endParaRPr dirty="0"/>
          </a:p>
        </p:txBody>
      </p:sp>
    </p:spTree>
    <p:extLst>
      <p:ext uri="{BB962C8B-B14F-4D97-AF65-F5344CB8AC3E}">
        <p14:creationId xmlns:p14="http://schemas.microsoft.com/office/powerpoint/2010/main" val="6161595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Shape 211"/>
          <p:cNvSpPr>
            <a:spLocks noGrp="1" noRot="1" noChangeAspect="1"/>
          </p:cNvSpPr>
          <p:nvPr>
            <p:ph type="sldImg"/>
          </p:nvPr>
        </p:nvSpPr>
        <p:spPr>
          <a:prstGeom prst="rect">
            <a:avLst/>
          </a:prstGeom>
        </p:spPr>
        <p:txBody>
          <a:bodyPr/>
          <a:lstStyle/>
          <a:p>
            <a:endParaRPr dirty="0"/>
          </a:p>
        </p:txBody>
      </p:sp>
      <p:sp>
        <p:nvSpPr>
          <p:cNvPr id="212" name="Shape 212"/>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 findings may help us understand the types of behavior that measurably impact indoor air quality.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dirty="0"/>
              <a:t>Further, the findings of these sequential data mining method have the potential of aiding various decision-making processes for automated systems. For example, decisions include when to open/close windows/doors and turn on/off home ventilation systems.</a:t>
            </a: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This information could help us plan the future by developing an automated building system that would be used as part of a smart city. </a:t>
            </a:r>
            <a:endParaRPr lang="en-US" dirty="0"/>
          </a:p>
          <a:p>
            <a:endParaRPr lang="en-US" dirty="0"/>
          </a:p>
          <a:p>
            <a:endParaRPr dirty="0"/>
          </a:p>
        </p:txBody>
      </p:sp>
    </p:spTree>
    <p:extLst>
      <p:ext uri="{BB962C8B-B14F-4D97-AF65-F5344CB8AC3E}">
        <p14:creationId xmlns:p14="http://schemas.microsoft.com/office/powerpoint/2010/main" val="3366608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noRot="1" noChangeAspect="1"/>
          </p:cNvSpPr>
          <p:nvPr>
            <p:ph type="sldImg"/>
          </p:nvPr>
        </p:nvSpPr>
        <p:spPr>
          <a:prstGeom prst="rect">
            <a:avLst/>
          </a:prstGeom>
        </p:spPr>
        <p:txBody>
          <a:bodyPr/>
          <a:lstStyle/>
          <a:p>
            <a:endParaRPr dirty="0"/>
          </a:p>
        </p:txBody>
      </p:sp>
      <p:sp>
        <p:nvSpPr>
          <p:cNvPr id="221" name="Shape 221"/>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b="0" dirty="0">
                <a:effectLst/>
                <a:latin typeface="Helvetica Neue"/>
                <a:ea typeface="Helvetica Neue"/>
                <a:cs typeface="Helvetica Neue"/>
                <a:sym typeface="Helvetica Neue"/>
              </a:rPr>
              <a:t>In order to meet the health needs of the coming “age wave”, we want to design technology to support self-management and chronic conditions, even for individuals living in remote locations. For example, for people living in the rural area with limited healthcare services and resources, how could technology provide timely assistance to help them live in a healthier and better life. </a:t>
            </a:r>
            <a:endParaRPr lang="en-US" b="0" dirty="0"/>
          </a:p>
          <a:p>
            <a:pPr marL="0" marR="0" lvl="0" indent="0" defTabSz="457200" eaLnBrk="1" fontAlgn="auto" latinLnBrk="0" hangingPunct="1">
              <a:lnSpc>
                <a:spcPct val="117999"/>
              </a:lnSpc>
              <a:spcBef>
                <a:spcPts val="0"/>
              </a:spcBef>
              <a:spcAft>
                <a:spcPts val="0"/>
              </a:spcAft>
              <a:buClrTx/>
              <a:buSzTx/>
              <a:buFontTx/>
              <a:buNone/>
              <a:tabLst/>
              <a:defRPr/>
            </a:pPr>
            <a:endParaRPr lang="en-US" sz="2200" b="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b="0" dirty="0">
                <a:effectLst/>
                <a:latin typeface="Helvetica Neue"/>
                <a:ea typeface="Helvetica Neue"/>
                <a:cs typeface="Helvetica Neue"/>
                <a:sym typeface="Helvetica Neue"/>
              </a:rPr>
              <a:t>In this study we design a clinician-in-the-loop visual interface, that provides clinicians with patient behavior patterns, derived from smart home data.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noRot="1" noChangeAspect="1"/>
          </p:cNvSpPr>
          <p:nvPr>
            <p:ph type="sldImg"/>
          </p:nvPr>
        </p:nvSpPr>
        <p:spPr>
          <a:prstGeom prst="rect">
            <a:avLst/>
          </a:prstGeom>
        </p:spPr>
        <p:txBody>
          <a:bodyPr/>
          <a:lstStyle/>
          <a:p>
            <a:endParaRPr dirty="0"/>
          </a:p>
        </p:txBody>
      </p:sp>
      <p:sp>
        <p:nvSpPr>
          <p:cNvPr id="221" name="Shape 221"/>
          <p:cNvSpPr>
            <a:spLocks noGrp="1"/>
          </p:cNvSpPr>
          <p:nvPr>
            <p:ph type="body" sz="quarter" idx="1"/>
          </p:nvPr>
        </p:nvSpPr>
        <p:spPr>
          <a:prstGeom prst="rect">
            <a:avLst/>
          </a:prstGeom>
        </p:spPr>
        <p:txBody>
          <a:bodyPr/>
          <a:lstStyle/>
          <a:p>
            <a:endParaRPr dirty="0"/>
          </a:p>
          <a:p>
            <a:r>
              <a:rPr dirty="0"/>
              <a:t>(play the video </a:t>
            </a:r>
            <a:r>
              <a:rPr lang="en-US" dirty="0"/>
              <a:t>of streaming sensor data</a:t>
            </a:r>
            <a:r>
              <a:rPr dirty="0"/>
              <a:t>)</a:t>
            </a:r>
            <a:endParaRPr lang="en-US" dirty="0"/>
          </a:p>
          <a:p>
            <a:endParaRPr lang="en-US" dirty="0"/>
          </a:p>
          <a:p>
            <a:r>
              <a:rPr lang="en-US" dirty="0"/>
              <a:t>Given the streaming sensor data, </a:t>
            </a:r>
            <a:r>
              <a:rPr lang="en-US" sz="2200" dirty="0">
                <a:effectLst/>
                <a:latin typeface="Helvetica Neue"/>
                <a:ea typeface="Helvetica Neue"/>
                <a:cs typeface="Helvetica Neue"/>
                <a:sym typeface="Helvetica Neue"/>
              </a:rPr>
              <a:t>I designed methods to extract behavior markers from smart home data, including sleep interruptions, relative walking speed, and overall activity level. These markers support the creation of a visual interface for clinicians to use when interpreting resident health from sensor data. </a:t>
            </a:r>
          </a:p>
          <a:p>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Then the algorithm schedules a time to calculate those features everyday, and push the calculated results to a platform for vlisualization. </a:t>
            </a:r>
            <a:endParaRPr lang="en-US" dirty="0"/>
          </a:p>
        </p:txBody>
      </p:sp>
    </p:spTree>
    <p:extLst>
      <p:ext uri="{BB962C8B-B14F-4D97-AF65-F5344CB8AC3E}">
        <p14:creationId xmlns:p14="http://schemas.microsoft.com/office/powerpoint/2010/main" val="40080405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noRot="1" noChangeAspect="1"/>
          </p:cNvSpPr>
          <p:nvPr>
            <p:ph type="sldImg"/>
          </p:nvPr>
        </p:nvSpPr>
        <p:spPr>
          <a:prstGeom prst="rect">
            <a:avLst/>
          </a:prstGeom>
        </p:spPr>
        <p:txBody>
          <a:bodyPr/>
          <a:lstStyle/>
          <a:p>
            <a:endParaRPr dirty="0"/>
          </a:p>
        </p:txBody>
      </p:sp>
      <p:sp>
        <p:nvSpPr>
          <p:cNvPr id="221" name="Shape 221"/>
          <p:cNvSpPr>
            <a:spLocks noGrp="1"/>
          </p:cNvSpPr>
          <p:nvPr>
            <p:ph type="body" sz="quarter" idx="1"/>
          </p:nvPr>
        </p:nvSpPr>
        <p:spPr>
          <a:prstGeom prst="rect">
            <a:avLst/>
          </a:prstGeom>
        </p:spPr>
        <p:txBody>
          <a:bodyPr/>
          <a:lstStyle/>
          <a:p>
            <a:r>
              <a:rPr dirty="0"/>
              <a:t>(play the video and point to the corresponding features)</a:t>
            </a:r>
            <a:r>
              <a:rPr lang="en-US" dirty="0"/>
              <a:t> Here is the visualization. From this visualized interface, clinicians can use it to remotely monitor a smart home resident’s behaviors and provide timely assistance if necessary. </a:t>
            </a:r>
          </a:p>
          <a:p>
            <a:endParaRPr lang="en-US" dirty="0"/>
          </a:p>
          <a:p>
            <a:r>
              <a:rPr lang="en-US" dirty="0"/>
              <a:t>The new data mining techniques that I designed achieve competitive accuracies in capturing residents’ behavior. For example, the CIL project is capable of real time data processing, enabling interactive study of human behavior. </a:t>
            </a:r>
          </a:p>
          <a:p>
            <a:endParaRPr lang="en-US" dirty="0"/>
          </a:p>
          <a:p>
            <a:r>
              <a:rPr lang="en-US" dirty="0"/>
              <a:t>My collaboration with diverse domain experts was highlighted at different publications. </a:t>
            </a:r>
          </a:p>
          <a:p>
            <a:endParaRPr lang="en-US" dirty="0"/>
          </a:p>
          <a:p>
            <a:r>
              <a:rPr lang="en-US" dirty="0"/>
              <a:t>https://jbhi.embs.org/2019/07/01/medical-informatics-july-2019/</a:t>
            </a:r>
            <a:endParaRPr dirty="0"/>
          </a:p>
        </p:txBody>
      </p:sp>
    </p:spTree>
    <p:extLst>
      <p:ext uri="{BB962C8B-B14F-4D97-AF65-F5344CB8AC3E}">
        <p14:creationId xmlns:p14="http://schemas.microsoft.com/office/powerpoint/2010/main" val="26225196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a:spLocks noGrp="1" noRot="1" noChangeAspect="1"/>
          </p:cNvSpPr>
          <p:nvPr>
            <p:ph type="sldImg"/>
          </p:nvPr>
        </p:nvSpPr>
        <p:spPr>
          <a:prstGeom prst="rect">
            <a:avLst/>
          </a:prstGeom>
        </p:spPr>
        <p:txBody>
          <a:bodyPr/>
          <a:lstStyle/>
          <a:p>
            <a:endParaRPr/>
          </a:p>
        </p:txBody>
      </p:sp>
      <p:sp>
        <p:nvSpPr>
          <p:cNvPr id="176" name="Shape 176"/>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a:solidFill>
                  <a:srgbClr val="404040"/>
                </a:solidFill>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solidFill>
                  <a:srgbClr val="404040"/>
                </a:solidFill>
              </a:defRPr>
            </a:pPr>
            <a:r>
              <a:rPr lang="en-US" dirty="0"/>
              <a:t>I developed efficient algorithms that utilize stochastic approaches and machine learning methods to express the nature of the observed behavior in smart homes.</a:t>
            </a:r>
            <a:endParaRPr lang="en-US" sz="2200" dirty="0">
              <a:effectLst/>
              <a:latin typeface="Helvetica Neue"/>
              <a:ea typeface="Helvetica Neue"/>
              <a:cs typeface="Helvetica Neue"/>
              <a:sym typeface="Helvetica Neue"/>
            </a:endParaRPr>
          </a:p>
          <a:p>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2. focus on based on spatial and temporal features that extracted from smart home sensor data. </a:t>
            </a:r>
          </a:p>
          <a:p>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allows to us to investigate the complex dependencies of  activities. </a:t>
            </a:r>
          </a:p>
          <a:p>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3.  third, employ an IRL method to model indoor navigation and its behavior patterns by fuse two types of </a:t>
            </a:r>
          </a:p>
          <a:p>
            <a:r>
              <a:rPr lang="en-US" sz="2200" dirty="0">
                <a:effectLst/>
                <a:latin typeface="Helvetica Neue"/>
                <a:ea typeface="Helvetica Neue"/>
                <a:cs typeface="Helvetica Neue"/>
                <a:sym typeface="Helvetica Neue"/>
              </a:rPr>
              <a:t>features into one model. </a:t>
            </a:r>
          </a:p>
          <a:p>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b="0" dirty="0">
                <a:effectLst/>
                <a:latin typeface="Helvetica Neue"/>
                <a:ea typeface="Helvetica Neue"/>
                <a:cs typeface="Helvetica Neue"/>
                <a:sym typeface="Helvetica Neue"/>
              </a:rPr>
              <a:t>When data are combined from multiple sources, a challenge arises in creating a model that can include all available information. The IRL  method helps us construct a model that combines resident temporal and spatial information and also help us learn behavior preferences among population groups.</a:t>
            </a:r>
            <a:endParaRPr lang="en-US" sz="2200" b="1" dirty="0">
              <a:effectLst/>
              <a:latin typeface="Helvetica Neue"/>
              <a:ea typeface="Helvetica Neue"/>
              <a:cs typeface="Helvetica Neue"/>
              <a:sym typeface="Helvetica Neue"/>
            </a:endParaRPr>
          </a:p>
          <a:p>
            <a:endParaRPr lang="en-US" sz="2200" dirty="0">
              <a:effectLst/>
              <a:latin typeface="Helvetica Neue"/>
              <a:ea typeface="Helvetica Neue"/>
              <a:cs typeface="Helvetica Neue"/>
              <a:sym typeface="Helvetica Neue"/>
            </a:endParaRPr>
          </a:p>
          <a:p>
            <a:endParaRPr lang="en-US" sz="2200" dirty="0">
              <a:effectLst/>
              <a:latin typeface="Helvetica Neue"/>
              <a:ea typeface="Helvetica Neue"/>
              <a:cs typeface="Helvetica Neue"/>
              <a:sym typeface="Helvetica Neue"/>
            </a:endParaRPr>
          </a:p>
          <a:p>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solidFill>
                  <a:srgbClr val="404040"/>
                </a:solidFill>
              </a:defRPr>
            </a:pPr>
            <a:endParaRPr lang="en-US" sz="2200" dirty="0">
              <a:latin typeface="Helvetica Neue"/>
              <a:ea typeface="Helvetica Neue"/>
              <a:cs typeface="Helvetica Neue"/>
              <a:sym typeface="Helvetica Neue"/>
            </a:endParaRPr>
          </a:p>
          <a:p>
            <a:pPr>
              <a:defRPr>
                <a:solidFill>
                  <a:srgbClr val="404040"/>
                </a:solidFill>
              </a:defRPr>
            </a:pPr>
            <a:r>
              <a:rPr lang="en-US" dirty="0"/>
              <a:t>Note:  </a:t>
            </a:r>
          </a:p>
          <a:p>
            <a:pPr>
              <a:defRPr>
                <a:solidFill>
                  <a:srgbClr val="404040"/>
                </a:solidFill>
              </a:defRPr>
            </a:pPr>
            <a:r>
              <a:rPr lang="en-US" dirty="0"/>
              <a:t>Each of these offers a different modeling benefit</a:t>
            </a:r>
          </a:p>
          <a:p>
            <a:pPr>
              <a:defRPr>
                <a:solidFill>
                  <a:srgbClr val="404040"/>
                </a:solidFill>
              </a:defRPr>
            </a:pPr>
            <a:r>
              <a:rPr lang="en-US" dirty="0"/>
              <a:t>???</a:t>
            </a:r>
          </a:p>
          <a:p>
            <a:pPr>
              <a:defRPr>
                <a:solidFill>
                  <a:srgbClr val="404040"/>
                </a:solidFill>
              </a:defRPr>
            </a:pPr>
            <a:endParaRPr dirty="0"/>
          </a:p>
          <a:p>
            <a:pPr>
              <a:defRPr>
                <a:solidFill>
                  <a:srgbClr val="404040"/>
                </a:solidFill>
              </a:defRPr>
            </a:pPr>
            <a:endParaRPr dirty="0"/>
          </a:p>
          <a:p>
            <a:pPr>
              <a:defRPr>
                <a:solidFill>
                  <a:srgbClr val="404040"/>
                </a:solidFill>
              </a:defRPr>
            </a:pPr>
            <a:endParaRPr dirty="0"/>
          </a:p>
        </p:txBody>
      </p:sp>
    </p:spTree>
    <p:extLst>
      <p:ext uri="{BB962C8B-B14F-4D97-AF65-F5344CB8AC3E}">
        <p14:creationId xmlns:p14="http://schemas.microsoft.com/office/powerpoint/2010/main" val="4275536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a:spLocks noGrp="1" noRot="1" noChangeAspect="1"/>
          </p:cNvSpPr>
          <p:nvPr>
            <p:ph type="sldImg"/>
          </p:nvPr>
        </p:nvSpPr>
        <p:spPr>
          <a:prstGeom prst="rect">
            <a:avLst/>
          </a:prstGeom>
        </p:spPr>
        <p:txBody>
          <a:bodyPr/>
          <a:lstStyle/>
          <a:p>
            <a:endParaRPr/>
          </a:p>
        </p:txBody>
      </p:sp>
      <p:sp>
        <p:nvSpPr>
          <p:cNvPr id="176" name="Shape 176"/>
          <p:cNvSpPr>
            <a:spLocks noGrp="1"/>
          </p:cNvSpPr>
          <p:nvPr>
            <p:ph type="body" sz="quarter" idx="1"/>
          </p:nvPr>
        </p:nvSpPr>
        <p:spPr>
          <a:prstGeom prst="rect">
            <a:avLst/>
          </a:prstGeom>
        </p:spPr>
        <p:txBody>
          <a:bodyPr/>
          <a:lstStyle/>
          <a:p>
            <a:pPr>
              <a:defRPr>
                <a:solidFill>
                  <a:srgbClr val="404040"/>
                </a:solidFill>
              </a:defRPr>
            </a:pPr>
            <a:endParaRPr dirty="0"/>
          </a:p>
        </p:txBody>
      </p:sp>
    </p:spTree>
    <p:extLst>
      <p:ext uri="{BB962C8B-B14F-4D97-AF65-F5344CB8AC3E}">
        <p14:creationId xmlns:p14="http://schemas.microsoft.com/office/powerpoint/2010/main" val="1173384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Shape 256"/>
          <p:cNvSpPr>
            <a:spLocks noGrp="1" noRot="1" noChangeAspect="1"/>
          </p:cNvSpPr>
          <p:nvPr>
            <p:ph type="sldImg"/>
          </p:nvPr>
        </p:nvSpPr>
        <p:spPr>
          <a:prstGeom prst="rect">
            <a:avLst/>
          </a:prstGeom>
        </p:spPr>
        <p:txBody>
          <a:bodyPr/>
          <a:lstStyle/>
          <a:p>
            <a:endParaRPr dirty="0"/>
          </a:p>
        </p:txBody>
      </p:sp>
      <p:sp>
        <p:nvSpPr>
          <p:cNvPr id="257" name="Shape 257"/>
          <p:cNvSpPr>
            <a:spLocks noGrp="1"/>
          </p:cNvSpPr>
          <p:nvPr>
            <p:ph type="body" sz="quarter" idx="1"/>
          </p:nvPr>
        </p:nvSpPr>
        <p:spPr>
          <a:prstGeom prst="rect">
            <a:avLst/>
          </a:prstGeom>
        </p:spPr>
        <p:txBody>
          <a:bodyPr/>
          <a:lstStyle/>
          <a:p>
            <a:r>
              <a:rPr dirty="0"/>
              <a:t>People’s behavior varies and fluctuates due to numerous environmental and other factors.</a:t>
            </a:r>
          </a:p>
          <a:p>
            <a:endParaRPr dirty="0"/>
          </a:p>
          <a:p>
            <a:r>
              <a:rPr dirty="0"/>
              <a:t>In addition, the model needs to capture behaviors based on continuous time and predicts the relationship between behavior and health status. </a:t>
            </a:r>
          </a:p>
          <a:p>
            <a:endParaRPr dirty="0"/>
          </a:p>
          <a:p>
            <a:r>
              <a:rPr dirty="0"/>
              <a:t>I developed efficient models to capture behavior patterns and their variations for the purpose to express the nature of the observed behavior in smart homes. </a:t>
            </a:r>
          </a:p>
          <a:p>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hape 269"/>
          <p:cNvSpPr>
            <a:spLocks noGrp="1" noRot="1" noChangeAspect="1"/>
          </p:cNvSpPr>
          <p:nvPr>
            <p:ph type="sldImg"/>
          </p:nvPr>
        </p:nvSpPr>
        <p:spPr>
          <a:prstGeom prst="rect">
            <a:avLst/>
          </a:prstGeom>
        </p:spPr>
        <p:txBody>
          <a:bodyPr/>
          <a:lstStyle/>
          <a:p>
            <a:endParaRPr dirty="0"/>
          </a:p>
        </p:txBody>
      </p:sp>
      <p:sp>
        <p:nvSpPr>
          <p:cNvPr id="270" name="Shape 270"/>
          <p:cNvSpPr>
            <a:spLocks noGrp="1"/>
          </p:cNvSpPr>
          <p:nvPr>
            <p:ph type="body" sz="quarter" idx="1"/>
          </p:nvPr>
        </p:nvSpPr>
        <p:spPr>
          <a:prstGeom prst="rect">
            <a:avLst/>
          </a:prstGeom>
        </p:spPr>
        <p:txBody>
          <a:bodyPr/>
          <a:lstStyle/>
          <a:p>
            <a:r>
              <a:rPr lang="en-US" sz="2200" dirty="0">
                <a:effectLst/>
                <a:latin typeface="Helvetica Neue"/>
                <a:ea typeface="Helvetica Neue"/>
                <a:cs typeface="Helvetica Neue"/>
                <a:sym typeface="Helvetica Neue"/>
              </a:rPr>
              <a:t>With our new ability to collect a massive amount of sensor data on subjects in an unobtrusive manner, we can now design data mining methods to better understand  human behavior. </a:t>
            </a:r>
          </a:p>
          <a:p>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Researchers have been designing techniques for automatically recognizing activities in complex situations from scripted laboratory conditions to continuous real-world recognition. But a mechanistic description of models of indoor routine behavior patterns has not been explored. The results will offer the potential to detect indoor behavior changes  within automatically recognized indoor behavior patterns. Based on the detection, automatic diagnosis systems can be developed to capture health ailments of an individual resident in order to deliver effective and timely health care interventions. </a:t>
            </a:r>
          </a:p>
          <a:p>
            <a:endParaRPr lang="en-US" dirty="0"/>
          </a:p>
          <a:p>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hape 269"/>
          <p:cNvSpPr>
            <a:spLocks noGrp="1" noRot="1" noChangeAspect="1"/>
          </p:cNvSpPr>
          <p:nvPr>
            <p:ph type="sldImg"/>
          </p:nvPr>
        </p:nvSpPr>
        <p:spPr>
          <a:prstGeom prst="rect">
            <a:avLst/>
          </a:prstGeom>
        </p:spPr>
        <p:txBody>
          <a:bodyPr/>
          <a:lstStyle/>
          <a:p>
            <a:endParaRPr/>
          </a:p>
        </p:txBody>
      </p:sp>
      <p:sp>
        <p:nvSpPr>
          <p:cNvPr id="270" name="Shape 270"/>
          <p:cNvSpPr>
            <a:spLocks noGrp="1"/>
          </p:cNvSpPr>
          <p:nvPr>
            <p:ph type="body" sz="quarter" idx="1"/>
          </p:nvPr>
        </p:nvSpPr>
        <p:spPr>
          <a:prstGeom prst="rect">
            <a:avLst/>
          </a:prstGeom>
        </p:spPr>
        <p:txBody>
          <a:bodyPr/>
          <a:lstStyle/>
          <a:p>
            <a:r>
              <a:rPr lang="en-US" sz="2200" b="0" i="0" u="none" strike="noStrike">
                <a:effectLst/>
                <a:latin typeface="Helvetica Neue"/>
                <a:ea typeface="Helvetica Neue"/>
                <a:cs typeface="Helvetica Neue"/>
                <a:sym typeface="Helvetica Neue"/>
              </a:rPr>
              <a:t>We focus on inter-arrival times of successive activities</a:t>
            </a:r>
            <a:endParaRPr/>
          </a:p>
        </p:txBody>
      </p:sp>
    </p:spTree>
    <p:extLst>
      <p:ext uri="{BB962C8B-B14F-4D97-AF65-F5344CB8AC3E}">
        <p14:creationId xmlns:p14="http://schemas.microsoft.com/office/powerpoint/2010/main" val="41440920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hape 269"/>
          <p:cNvSpPr>
            <a:spLocks noGrp="1" noRot="1" noChangeAspect="1"/>
          </p:cNvSpPr>
          <p:nvPr>
            <p:ph type="sldImg"/>
          </p:nvPr>
        </p:nvSpPr>
        <p:spPr>
          <a:prstGeom prst="rect">
            <a:avLst/>
          </a:prstGeom>
        </p:spPr>
        <p:txBody>
          <a:bodyPr/>
          <a:lstStyle/>
          <a:p>
            <a:endParaRPr/>
          </a:p>
        </p:txBody>
      </p:sp>
      <p:sp>
        <p:nvSpPr>
          <p:cNvPr id="270" name="Shape 270"/>
          <p:cNvSpPr>
            <a:spLocks noGrp="1"/>
          </p:cNvSpPr>
          <p:nvPr>
            <p:ph type="body" sz="quarter" idx="1"/>
          </p:nvPr>
        </p:nvSpPr>
        <p:spPr>
          <a:prstGeom prst="rect">
            <a:avLst/>
          </a:prstGeom>
        </p:spPr>
        <p:txBody>
          <a:bodyPr/>
          <a:lstStyle/>
          <a:p>
            <a:r>
              <a:rPr lang="en-US" sz="2200" b="0" i="0" u="none" strike="noStrike">
                <a:effectLst/>
                <a:latin typeface="Helvetica Neue"/>
                <a:ea typeface="Helvetica Neue"/>
                <a:cs typeface="Helvetica Neue"/>
                <a:sym typeface="Helvetica Neue"/>
              </a:rPr>
              <a:t>Activities: we are looking at times between the “starts” of each activity occurrence.</a:t>
            </a:r>
            <a:endParaRPr/>
          </a:p>
        </p:txBody>
      </p:sp>
    </p:spTree>
    <p:extLst>
      <p:ext uri="{BB962C8B-B14F-4D97-AF65-F5344CB8AC3E}">
        <p14:creationId xmlns:p14="http://schemas.microsoft.com/office/powerpoint/2010/main" val="14706013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hape 269"/>
          <p:cNvSpPr>
            <a:spLocks noGrp="1" noRot="1" noChangeAspect="1"/>
          </p:cNvSpPr>
          <p:nvPr>
            <p:ph type="sldImg"/>
          </p:nvPr>
        </p:nvSpPr>
        <p:spPr>
          <a:prstGeom prst="rect">
            <a:avLst/>
          </a:prstGeom>
        </p:spPr>
        <p:txBody>
          <a:bodyPr/>
          <a:lstStyle/>
          <a:p>
            <a:endParaRPr/>
          </a:p>
        </p:txBody>
      </p:sp>
      <p:sp>
        <p:nvSpPr>
          <p:cNvPr id="270" name="Shape 270"/>
          <p:cNvSpPr>
            <a:spLocks noGrp="1"/>
          </p:cNvSpPr>
          <p:nvPr>
            <p:ph type="body" sz="quarter" idx="1"/>
          </p:nvPr>
        </p:nvSpPr>
        <p:spPr>
          <a:prstGeom prst="rect">
            <a:avLst/>
          </a:prstGeom>
        </p:spPr>
        <p:txBody>
          <a:bodyPr/>
          <a:lstStyle/>
          <a:p>
            <a:pPr lvl="1" rtl="0" fontAlgn="base"/>
            <a:r>
              <a:rPr lang="en-US" sz="2400" b="0" i="0" u="none" strike="noStrike" dirty="0">
                <a:effectLst/>
                <a:latin typeface="Helvetica Neue"/>
                <a:ea typeface="Helvetica Neue"/>
                <a:cs typeface="Helvetica Neue"/>
                <a:sym typeface="Helvetica Neue"/>
              </a:rPr>
              <a:t>First, identify activity “starts”</a:t>
            </a:r>
          </a:p>
          <a:p>
            <a:pPr lvl="2" rtl="0" fontAlgn="base"/>
            <a:r>
              <a:rPr lang="en-US" sz="2400" b="0" i="0" u="none" strike="noStrike" dirty="0">
                <a:effectLst/>
                <a:latin typeface="Helvetica Neue"/>
                <a:ea typeface="Helvetica Neue"/>
                <a:cs typeface="Helvetica Neue"/>
                <a:sym typeface="Helvetica Neue"/>
              </a:rPr>
              <a:t>Find activity transitions with CPD (when the process changes from one activity to another)</a:t>
            </a:r>
          </a:p>
          <a:p>
            <a:pPr lvl="2" rtl="0" fontAlgn="base"/>
            <a:r>
              <a:rPr lang="en-US" sz="2400" b="0" i="0" u="none" strike="noStrike" dirty="0">
                <a:effectLst/>
                <a:latin typeface="Helvetica Neue"/>
                <a:ea typeface="Helvetica Neue"/>
                <a:cs typeface="Helvetica Neue"/>
                <a:sym typeface="Helvetica Neue"/>
              </a:rPr>
              <a:t>Segment the data based on these CPs (these create activity start/end points)</a:t>
            </a:r>
          </a:p>
          <a:p>
            <a:pPr lvl="1" rtl="0" fontAlgn="base"/>
            <a:r>
              <a:rPr lang="en-US" sz="2400" b="0" i="0" u="none" strike="noStrike" dirty="0">
                <a:effectLst/>
                <a:latin typeface="Helvetica Neue"/>
                <a:ea typeface="Helvetica Neue"/>
                <a:cs typeface="Helvetica Neue"/>
                <a:sym typeface="Helvetica Neue"/>
              </a:rPr>
              <a:t>Clean data with EVT</a:t>
            </a:r>
          </a:p>
          <a:p>
            <a:pPr lvl="1" rtl="0" fontAlgn="base"/>
            <a:r>
              <a:rPr lang="en-US" sz="2400" b="0" i="0" u="none" strike="noStrike" dirty="0">
                <a:effectLst/>
                <a:latin typeface="Helvetica Neue"/>
                <a:ea typeface="Helvetica Neue"/>
                <a:cs typeface="Helvetica Neue"/>
                <a:sym typeface="Helvetica Neue"/>
              </a:rPr>
              <a:t>Separate data (this is to perform experiments on large collection of data</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t>
            </a:r>
          </a:p>
          <a:p>
            <a:endParaRPr lang="en-US" dirty="0"/>
          </a:p>
          <a:p>
            <a:r>
              <a:rPr lang="en-US" dirty="0"/>
              <a:t>Here is the high level of the process. </a:t>
            </a:r>
          </a:p>
          <a:p>
            <a:endParaRPr lang="en-US" dirty="0"/>
          </a:p>
          <a:p>
            <a:r>
              <a:rPr lang="en-US" dirty="0"/>
              <a:t>At the high level, we use CPD, Segment, SVT. </a:t>
            </a:r>
          </a:p>
          <a:p>
            <a:endParaRPr lang="en-US" dirty="0"/>
          </a:p>
          <a:p>
            <a:r>
              <a:rPr lang="en-US" dirty="0"/>
              <a:t>Overleaf: Page 16</a:t>
            </a:r>
          </a:p>
          <a:p>
            <a:endParaRPr lang="en-US" dirty="0"/>
          </a:p>
          <a:p>
            <a:endParaRPr lang="en-US" dirty="0"/>
          </a:p>
          <a:p>
            <a:endParaRPr dirty="0"/>
          </a:p>
        </p:txBody>
      </p:sp>
    </p:spTree>
    <p:extLst>
      <p:ext uri="{BB962C8B-B14F-4D97-AF65-F5344CB8AC3E}">
        <p14:creationId xmlns:p14="http://schemas.microsoft.com/office/powerpoint/2010/main" val="23329955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hape 269"/>
          <p:cNvSpPr>
            <a:spLocks noGrp="1" noRot="1" noChangeAspect="1"/>
          </p:cNvSpPr>
          <p:nvPr>
            <p:ph type="sldImg"/>
          </p:nvPr>
        </p:nvSpPr>
        <p:spPr>
          <a:prstGeom prst="rect">
            <a:avLst/>
          </a:prstGeom>
        </p:spPr>
        <p:txBody>
          <a:bodyPr/>
          <a:lstStyle/>
          <a:p>
            <a:endParaRPr/>
          </a:p>
        </p:txBody>
      </p:sp>
      <p:sp>
        <p:nvSpPr>
          <p:cNvPr id="270" name="Shape 270"/>
          <p:cNvSpPr>
            <a:spLocks noGrp="1"/>
          </p:cNvSpPr>
          <p:nvPr>
            <p:ph type="body" sz="quarter" idx="1"/>
          </p:nvPr>
        </p:nvSpPr>
        <p:spPr>
          <a:prstGeom prst="rect">
            <a:avLst/>
          </a:prstGeom>
        </p:spPr>
        <p:txBody>
          <a:bodyPr/>
          <a:lstStyle/>
          <a:p>
            <a:r>
              <a:rPr lang="en-US" dirty="0"/>
              <a:t>Three different data: </a:t>
            </a:r>
          </a:p>
          <a:p>
            <a:endParaRPr lang="en-US" dirty="0"/>
          </a:p>
          <a:p>
            <a:pPr marL="457200" indent="-457200">
              <a:buAutoNum type="arabicPeriod"/>
            </a:pPr>
            <a:r>
              <a:rPr lang="en-US" dirty="0"/>
              <a:t>99 homes</a:t>
            </a:r>
          </a:p>
          <a:p>
            <a:pPr marL="457200" indent="-457200">
              <a:buAutoNum type="arabicPeriod"/>
            </a:pPr>
            <a:r>
              <a:rPr lang="en-US" dirty="0"/>
              <a:t>Subgroups </a:t>
            </a:r>
            <a:r>
              <a:rPr lang="en-US" dirty="0" err="1"/>
              <a:t>diagoised</a:t>
            </a:r>
            <a:r>
              <a:rPr lang="en-US" dirty="0"/>
              <a:t> as healthy and with healthy </a:t>
            </a:r>
            <a:r>
              <a:rPr lang="en-US" dirty="0" err="1"/>
              <a:t>conplaints</a:t>
            </a:r>
            <a:endParaRPr lang="en-US" dirty="0"/>
          </a:p>
          <a:p>
            <a:pPr marL="457200" indent="-457200">
              <a:buAutoNum type="arabicPeriod"/>
            </a:pPr>
            <a:r>
              <a:rPr lang="en-US" dirty="0"/>
              <a:t>An individual started with healthy condition and developed </a:t>
            </a:r>
            <a:r>
              <a:rPr lang="en-US" dirty="0" err="1"/>
              <a:t>congnitive</a:t>
            </a:r>
            <a:r>
              <a:rPr lang="en-US" dirty="0"/>
              <a:t> declines. </a:t>
            </a:r>
            <a:endParaRPr dirty="0"/>
          </a:p>
        </p:txBody>
      </p:sp>
    </p:spTree>
    <p:extLst>
      <p:ext uri="{BB962C8B-B14F-4D97-AF65-F5344CB8AC3E}">
        <p14:creationId xmlns:p14="http://schemas.microsoft.com/office/powerpoint/2010/main" val="27994891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hape 269"/>
          <p:cNvSpPr>
            <a:spLocks noGrp="1" noRot="1" noChangeAspect="1"/>
          </p:cNvSpPr>
          <p:nvPr>
            <p:ph type="sldImg"/>
          </p:nvPr>
        </p:nvSpPr>
        <p:spPr>
          <a:prstGeom prst="rect">
            <a:avLst/>
          </a:prstGeom>
        </p:spPr>
        <p:txBody>
          <a:bodyPr/>
          <a:lstStyle/>
          <a:p>
            <a:endParaRPr/>
          </a:p>
        </p:txBody>
      </p:sp>
      <p:sp>
        <p:nvSpPr>
          <p:cNvPr id="270" name="Shape 270"/>
          <p:cNvSpPr>
            <a:spLocks noGrp="1"/>
          </p:cNvSpPr>
          <p:nvPr>
            <p:ph type="body" sz="quarter" idx="1"/>
          </p:nvPr>
        </p:nvSpPr>
        <p:spPr>
          <a:prstGeom prst="rect">
            <a:avLst/>
          </a:prstGeom>
        </p:spPr>
        <p:txBody>
          <a:bodyPr/>
          <a:lstStyle/>
          <a:p>
            <a:r>
              <a:rPr lang="en-US"/>
              <a:t>A single home (hh103)</a:t>
            </a:r>
          </a:p>
          <a:p>
            <a:endParaRPr/>
          </a:p>
        </p:txBody>
      </p:sp>
    </p:spTree>
    <p:extLst>
      <p:ext uri="{BB962C8B-B14F-4D97-AF65-F5344CB8AC3E}">
        <p14:creationId xmlns:p14="http://schemas.microsoft.com/office/powerpoint/2010/main" val="3883999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hape 269"/>
          <p:cNvSpPr>
            <a:spLocks noGrp="1" noRot="1" noChangeAspect="1"/>
          </p:cNvSpPr>
          <p:nvPr>
            <p:ph type="sldImg"/>
          </p:nvPr>
        </p:nvSpPr>
        <p:spPr>
          <a:prstGeom prst="rect">
            <a:avLst/>
          </a:prstGeom>
        </p:spPr>
        <p:txBody>
          <a:bodyPr/>
          <a:lstStyle/>
          <a:p>
            <a:endParaRPr/>
          </a:p>
        </p:txBody>
      </p:sp>
      <p:sp>
        <p:nvSpPr>
          <p:cNvPr id="270" name="Shape 270"/>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Why Pareto fits well? </a:t>
            </a:r>
          </a:p>
          <a:p>
            <a:pPr marL="0" marR="0" lvl="0" indent="0" defTabSz="457200" eaLnBrk="1" fontAlgn="auto" latinLnBrk="0" hangingPunct="1">
              <a:lnSpc>
                <a:spcPct val="117999"/>
              </a:lnSpc>
              <a:spcBef>
                <a:spcPts val="0"/>
              </a:spcBef>
              <a:spcAft>
                <a:spcPts val="0"/>
              </a:spcAft>
              <a:buClrTx/>
              <a:buSzTx/>
              <a:buFontTx/>
              <a:buNone/>
              <a:tabLst/>
              <a:defRPr/>
            </a:pPr>
            <a:r>
              <a:rPr lang="en-US" dirty="0"/>
              <a:t>The Pareto distribution has the same order-of-magnitude errors (10-1) as the top distribution. </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Pareto fits well</a:t>
            </a:r>
          </a:p>
          <a:p>
            <a:pPr marL="0" marR="0" lvl="0" indent="0" defTabSz="457200" eaLnBrk="1" fontAlgn="auto" latinLnBrk="0" hangingPunct="1">
              <a:lnSpc>
                <a:spcPct val="117999"/>
              </a:lnSpc>
              <a:spcBef>
                <a:spcPts val="0"/>
              </a:spcBef>
              <a:spcAft>
                <a:spcPts val="0"/>
              </a:spcAft>
              <a:buClrTx/>
              <a:buSzTx/>
              <a:buFontTx/>
              <a:buNone/>
              <a:tabLst/>
              <a:defRPr/>
            </a:pPr>
            <a:r>
              <a:rPr lang="en-US" dirty="0"/>
              <a:t>Pareto fits almost as well as top-fitting distribution, </a:t>
            </a:r>
            <a:r>
              <a:rPr lang="en-US" dirty="0" err="1"/>
              <a:t>fatiguelife</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Because it fits so well, we can use Pareto properties to describe this data</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Pic: 99 homes (</a:t>
            </a:r>
            <a:r>
              <a:rPr lang="en-US" dirty="0" err="1"/>
              <a:t>personal_hygiene</a:t>
            </a:r>
            <a:r>
              <a:rPr lang="en-US" dirty="0"/>
              <a:t>). Location: </a:t>
            </a:r>
            <a:r>
              <a:rPr lang="en-US" dirty="0" err="1"/>
              <a:t>icloud</a:t>
            </a:r>
            <a:r>
              <a:rPr lang="en-US" dirty="0"/>
              <a:t> -&gt; mini -&gt; spring2018 -&gt; </a:t>
            </a:r>
            <a:r>
              <a:rPr lang="en-US" dirty="0" err="1"/>
              <a:t>Inter_Event_Time_Data_Experiments_All</a:t>
            </a:r>
            <a:endParaRPr lang="en-US" dirty="0"/>
          </a:p>
          <a:p>
            <a:endParaRPr lang="en-US" dirty="0"/>
          </a:p>
          <a:p>
            <a:endParaRPr lang="en-US" dirty="0"/>
          </a:p>
        </p:txBody>
      </p:sp>
    </p:spTree>
    <p:extLst>
      <p:ext uri="{BB962C8B-B14F-4D97-AF65-F5344CB8AC3E}">
        <p14:creationId xmlns:p14="http://schemas.microsoft.com/office/powerpoint/2010/main" val="4073974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hape 269"/>
          <p:cNvSpPr>
            <a:spLocks noGrp="1" noRot="1" noChangeAspect="1"/>
          </p:cNvSpPr>
          <p:nvPr>
            <p:ph type="sldImg"/>
          </p:nvPr>
        </p:nvSpPr>
        <p:spPr>
          <a:prstGeom prst="rect">
            <a:avLst/>
          </a:prstGeom>
        </p:spPr>
        <p:txBody>
          <a:bodyPr/>
          <a:lstStyle/>
          <a:p>
            <a:endParaRPr/>
          </a:p>
        </p:txBody>
      </p:sp>
      <p:sp>
        <p:nvSpPr>
          <p:cNvPr id="270" name="Shape 270"/>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values of the shape parameters of the Pareto distributions (small shape =&gt; heavier of the tail).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for the individual selected activities, the variations of which may be due to variations in health conditions. In the figure, we observe that the shape parameters for activities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	Personal Hygiene, Relax, Cook, and Sleep in Subgroup H &lt; the shape parameters in Subgroup HC. possibly due to fewer interruptions.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4464249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hape 269"/>
          <p:cNvSpPr>
            <a:spLocks noGrp="1" noRot="1" noChangeAspect="1"/>
          </p:cNvSpPr>
          <p:nvPr>
            <p:ph type="sldImg"/>
          </p:nvPr>
        </p:nvSpPr>
        <p:spPr>
          <a:prstGeom prst="rect">
            <a:avLst/>
          </a:prstGeom>
        </p:spPr>
        <p:txBody>
          <a:bodyPr/>
          <a:lstStyle/>
          <a:p>
            <a:endParaRPr/>
          </a:p>
        </p:txBody>
      </p:sp>
      <p:sp>
        <p:nvSpPr>
          <p:cNvPr id="270" name="Shape 270"/>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also fits the inter-arrival times for all routine activities.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Same order of magnitude errors.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 shape parameter of the inter-arrival times of all activities is 1.17.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dirty="0"/>
              <a:t>Given the values of the shape and scale parameters, </a:t>
            </a:r>
            <a:r>
              <a:rPr lang="en-US" sz="2200" dirty="0">
                <a:effectLst/>
                <a:latin typeface="Helvetica Neue"/>
                <a:ea typeface="Helvetica Neue"/>
                <a:cs typeface="Helvetica Neue"/>
                <a:sym typeface="Helvetica Neue"/>
              </a:rPr>
              <a:t>we confirm that 17% of the total number of inter-arrival points, which occurs in the tail, comprises 80% of the total inter-arrival hours.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To further investigate the relationship between the fat tail of the Pareto distribution and the resident’s health status, we first look at the 20% of inter-arrival times that occur in the tail.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(20% of the total number of inter-arrival points, comprises 74% of the total inter-arrival hours. )</a:t>
            </a:r>
            <a:endParaRPr lang="en-US" dirty="0"/>
          </a:p>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a:spLocks noGrp="1" noRot="1" noChangeAspect="1"/>
          </p:cNvSpPr>
          <p:nvPr>
            <p:ph type="sldImg"/>
          </p:nvPr>
        </p:nvSpPr>
        <p:spPr>
          <a:prstGeom prst="rect">
            <a:avLst/>
          </a:prstGeom>
        </p:spPr>
        <p:txBody>
          <a:bodyPr/>
          <a:lstStyle/>
          <a:p>
            <a:endParaRPr/>
          </a:p>
        </p:txBody>
      </p:sp>
      <p:sp>
        <p:nvSpPr>
          <p:cNvPr id="176" name="Shape 176"/>
          <p:cNvSpPr>
            <a:spLocks noGrp="1"/>
          </p:cNvSpPr>
          <p:nvPr>
            <p:ph type="body" sz="quarter" idx="1"/>
          </p:nvPr>
        </p:nvSpPr>
        <p:spPr>
          <a:prstGeom prst="rect">
            <a:avLst/>
          </a:prstGeom>
        </p:spPr>
        <p:txBody>
          <a:bodyPr/>
          <a:lstStyle/>
          <a:p>
            <a:pPr>
              <a:defRPr>
                <a:solidFill>
                  <a:srgbClr val="404040"/>
                </a:solidFill>
              </a:defRPr>
            </a:pPr>
            <a:endParaRPr dirty="0"/>
          </a:p>
        </p:txBody>
      </p:sp>
    </p:spTree>
    <p:extLst>
      <p:ext uri="{BB962C8B-B14F-4D97-AF65-F5344CB8AC3E}">
        <p14:creationId xmlns:p14="http://schemas.microsoft.com/office/powerpoint/2010/main" val="9728648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hape 269"/>
          <p:cNvSpPr>
            <a:spLocks noGrp="1" noRot="1" noChangeAspect="1"/>
          </p:cNvSpPr>
          <p:nvPr>
            <p:ph type="sldImg"/>
          </p:nvPr>
        </p:nvSpPr>
        <p:spPr>
          <a:prstGeom prst="rect">
            <a:avLst/>
          </a:prstGeom>
        </p:spPr>
        <p:txBody>
          <a:bodyPr/>
          <a:lstStyle/>
          <a:p>
            <a:endParaRPr dirty="0"/>
          </a:p>
        </p:txBody>
      </p:sp>
      <p:sp>
        <p:nvSpPr>
          <p:cNvPr id="270" name="Shape 270"/>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We notice that the successive activities, Sleep and Bed-Toilet Transition, occur in 40% of the cases lying in the tail.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 datapoints, inter-arrival times of two activities, in the tail represents the large gap between two successive activities. The figure shows the of the tail investigation.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3649798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hape 269"/>
          <p:cNvSpPr>
            <a:spLocks noGrp="1" noRot="1" noChangeAspect="1"/>
          </p:cNvSpPr>
          <p:nvPr>
            <p:ph type="sldImg"/>
          </p:nvPr>
        </p:nvSpPr>
        <p:spPr>
          <a:prstGeom prst="rect">
            <a:avLst/>
          </a:prstGeom>
        </p:spPr>
        <p:txBody>
          <a:bodyPr/>
          <a:lstStyle/>
          <a:p>
            <a:endParaRPr dirty="0"/>
          </a:p>
        </p:txBody>
      </p:sp>
      <p:sp>
        <p:nvSpPr>
          <p:cNvPr id="270" name="Shape 270"/>
          <p:cNvSpPr>
            <a:spLocks noGrp="1"/>
          </p:cNvSpPr>
          <p:nvPr>
            <p:ph type="body" sz="quarter" idx="1"/>
          </p:nvPr>
        </p:nvSpPr>
        <p:spPr>
          <a:prstGeom prst="rect">
            <a:avLst/>
          </a:prstGeom>
        </p:spPr>
        <p:txBody>
          <a:bodyPr/>
          <a:lstStyle/>
          <a:p>
            <a:r>
              <a:rPr lang="en-US" dirty="0"/>
              <a:t>Here is our captured information. </a:t>
            </a:r>
          </a:p>
          <a:p>
            <a:endParaRPr lang="en-US" dirty="0"/>
          </a:p>
          <a:p>
            <a:r>
              <a:rPr dirty="0"/>
              <a:t>Point to the graph: we can see that when the mobility difficulty increases, which is the yellow line, the average duration of walking from bed to toilet also increases, which is the blue line.</a:t>
            </a:r>
          </a:p>
          <a:p>
            <a:endParaRPr dirty="0"/>
          </a:p>
          <a:p>
            <a:r>
              <a:rPr dirty="0"/>
              <a:t>A greater understanding of human routine behavior and its variations can transform how healthcare services are delivered to millions of homes. </a:t>
            </a:r>
          </a:p>
          <a:p>
            <a:endParaRPr dirty="0"/>
          </a:p>
          <a:p>
            <a:endParaRPr dirty="0"/>
          </a:p>
          <a:p>
            <a:endParaRPr dirty="0"/>
          </a:p>
        </p:txBody>
      </p:sp>
    </p:spTree>
    <p:extLst>
      <p:ext uri="{BB962C8B-B14F-4D97-AF65-F5344CB8AC3E}">
        <p14:creationId xmlns:p14="http://schemas.microsoft.com/office/powerpoint/2010/main" val="39306976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hape 269"/>
          <p:cNvSpPr>
            <a:spLocks noGrp="1" noRot="1" noChangeAspect="1"/>
          </p:cNvSpPr>
          <p:nvPr>
            <p:ph type="sldImg"/>
          </p:nvPr>
        </p:nvSpPr>
        <p:spPr>
          <a:prstGeom prst="rect">
            <a:avLst/>
          </a:prstGeom>
        </p:spPr>
        <p:txBody>
          <a:bodyPr/>
          <a:lstStyle/>
          <a:p>
            <a:endParaRPr dirty="0"/>
          </a:p>
        </p:txBody>
      </p:sp>
      <p:sp>
        <p:nvSpPr>
          <p:cNvPr id="270" name="Shape 270"/>
          <p:cNvSpPr>
            <a:spLocks noGrp="1"/>
          </p:cNvSpPr>
          <p:nvPr>
            <p:ph type="body" sz="quarter" idx="1"/>
          </p:nvPr>
        </p:nvSpPr>
        <p:spPr>
          <a:prstGeom prst="rect">
            <a:avLst/>
          </a:prstGeom>
        </p:spPr>
        <p:txBody>
          <a:bodyPr/>
          <a:lstStyle/>
          <a:p>
            <a:pPr marL="0" marR="0" lvl="0" indent="0" algn="just" defTabSz="457200" eaLnBrk="1" fontAlgn="auto" latinLnBrk="0" hangingPunct="1">
              <a:lnSpc>
                <a:spcPct val="117999"/>
              </a:lnSpc>
              <a:spcBef>
                <a:spcPts val="0"/>
              </a:spcBef>
              <a:spcAft>
                <a:spcPts val="0"/>
              </a:spcAft>
              <a:buClrTx/>
              <a:buSzTx/>
              <a:buFontTx/>
              <a:buNone/>
              <a:tabLst/>
              <a:defRPr/>
            </a:pPr>
            <a:r>
              <a:rPr lang="en-US" dirty="0"/>
              <a:t>1. thus providing unique insights into behavior norms for the entire sampled population  and behavior variations between population subgroups. </a:t>
            </a:r>
          </a:p>
          <a:p>
            <a:pPr marL="0" marR="0" lvl="0" indent="0" algn="just" defTabSz="457200" eaLnBrk="1" fontAlgn="auto" latinLnBrk="0" hangingPunct="1">
              <a:lnSpc>
                <a:spcPct val="117999"/>
              </a:lnSpc>
              <a:spcBef>
                <a:spcPts val="0"/>
              </a:spcBef>
              <a:spcAft>
                <a:spcPts val="0"/>
              </a:spcAft>
              <a:buClrTx/>
              <a:buSzTx/>
              <a:buFontTx/>
              <a:buNone/>
              <a:tabLst/>
              <a:defRPr/>
            </a:pPr>
            <a:endParaRPr lang="en-US" dirty="0"/>
          </a:p>
          <a:p>
            <a:pPr marL="0" marR="0" lvl="0" indent="0" algn="just" defTabSz="457200" eaLnBrk="1" fontAlgn="auto" latinLnBrk="0" hangingPunct="1">
              <a:lnSpc>
                <a:spcPct val="117999"/>
              </a:lnSpc>
              <a:spcBef>
                <a:spcPts val="0"/>
              </a:spcBef>
              <a:spcAft>
                <a:spcPts val="0"/>
              </a:spcAft>
              <a:buClrTx/>
              <a:buSzTx/>
              <a:buFontTx/>
              <a:buNone/>
              <a:tabLst/>
              <a:defRPr/>
            </a:pPr>
            <a:r>
              <a:rPr lang="en-US" dirty="0"/>
              <a:t>2. </a:t>
            </a:r>
          </a:p>
          <a:p>
            <a:endParaRPr lang="en-US" dirty="0"/>
          </a:p>
          <a:p>
            <a:endParaRPr dirty="0"/>
          </a:p>
        </p:txBody>
      </p:sp>
    </p:spTree>
    <p:extLst>
      <p:ext uri="{BB962C8B-B14F-4D97-AF65-F5344CB8AC3E}">
        <p14:creationId xmlns:p14="http://schemas.microsoft.com/office/powerpoint/2010/main" val="27815324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noRot="1" noChangeAspect="1"/>
          </p:cNvSpPr>
          <p:nvPr>
            <p:ph type="sldImg"/>
          </p:nvPr>
        </p:nvSpPr>
        <p:spPr>
          <a:prstGeom prst="rect">
            <a:avLst/>
          </a:prstGeom>
        </p:spPr>
        <p:txBody>
          <a:bodyPr/>
          <a:lstStyle/>
          <a:p>
            <a:endParaRPr/>
          </a:p>
        </p:txBody>
      </p:sp>
      <p:sp>
        <p:nvSpPr>
          <p:cNvPr id="286" name="Shape 28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0351240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a:spLocks noGrp="1" noRot="1" noChangeAspect="1"/>
          </p:cNvSpPr>
          <p:nvPr>
            <p:ph type="sldImg"/>
          </p:nvPr>
        </p:nvSpPr>
        <p:spPr>
          <a:prstGeom prst="rect">
            <a:avLst/>
          </a:prstGeom>
        </p:spPr>
        <p:txBody>
          <a:bodyPr/>
          <a:lstStyle/>
          <a:p>
            <a:endParaRPr dirty="0"/>
          </a:p>
        </p:txBody>
      </p:sp>
      <p:sp>
        <p:nvSpPr>
          <p:cNvPr id="279" name="Shape 279"/>
          <p:cNvSpPr>
            <a:spLocks noGrp="1"/>
          </p:cNvSpPr>
          <p:nvPr>
            <p:ph type="body" sz="quarter" idx="1"/>
          </p:nvPr>
        </p:nvSpPr>
        <p:spPr>
          <a:prstGeom prst="rect">
            <a:avLst/>
          </a:prstGeom>
        </p:spPr>
        <p:txBody>
          <a:bodyPr/>
          <a:lstStyle/>
          <a:p>
            <a:r>
              <a:rPr lang="en-US" dirty="0"/>
              <a:t>While working with nurses, w</a:t>
            </a:r>
            <a:r>
              <a:rPr dirty="0"/>
              <a:t>e want to to answer the question</a:t>
            </a:r>
            <a:r>
              <a:rPr lang="en-US" dirty="0"/>
              <a:t> that when </a:t>
            </a:r>
            <a:r>
              <a:rPr dirty="0"/>
              <a:t>residents’ cognitive ability declines, </a:t>
            </a:r>
            <a:r>
              <a:rPr lang="en-US" dirty="0"/>
              <a:t>whether </a:t>
            </a:r>
            <a:r>
              <a:rPr dirty="0"/>
              <a:t>their behavior is </a:t>
            </a:r>
            <a:r>
              <a:rPr lang="en-US" dirty="0"/>
              <a:t>random or</a:t>
            </a:r>
            <a:r>
              <a:rPr dirty="0"/>
              <a:t> Markovian. </a:t>
            </a:r>
            <a:r>
              <a:rPr lang="en-US" dirty="0"/>
              <a:t>For example, when people developed dementia, their behavior may be more random. </a:t>
            </a:r>
          </a:p>
          <a:p>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a:spLocks noGrp="1" noRot="1" noChangeAspect="1"/>
          </p:cNvSpPr>
          <p:nvPr>
            <p:ph type="sldImg"/>
          </p:nvPr>
        </p:nvSpPr>
        <p:spPr>
          <a:prstGeom prst="rect">
            <a:avLst/>
          </a:prstGeom>
        </p:spPr>
        <p:txBody>
          <a:bodyPr/>
          <a:lstStyle/>
          <a:p>
            <a:endParaRPr dirty="0"/>
          </a:p>
        </p:txBody>
      </p:sp>
      <p:sp>
        <p:nvSpPr>
          <p:cNvPr id="279" name="Shape 279"/>
          <p:cNvSpPr>
            <a:spLocks noGrp="1"/>
          </p:cNvSpPr>
          <p:nvPr>
            <p:ph type="body" sz="quarter" idx="1"/>
          </p:nvPr>
        </p:nvSpPr>
        <p:spPr>
          <a:prstGeom prst="rect">
            <a:avLst/>
          </a:prstGeom>
        </p:spPr>
        <p:txBody>
          <a:bodyPr/>
          <a:lstStyle/>
          <a:p>
            <a:r>
              <a:rPr lang="en-US" dirty="0"/>
              <a:t>What is Markov model? (play the gif) and explain. </a:t>
            </a:r>
          </a:p>
          <a:p>
            <a:endParaRPr lang="en-US" dirty="0"/>
          </a:p>
          <a:p>
            <a:r>
              <a:rPr lang="en-US" dirty="0"/>
              <a:t>For example, 1</a:t>
            </a:r>
            <a:r>
              <a:rPr lang="en-US" baseline="30000" dirty="0"/>
              <a:t>st</a:t>
            </a:r>
            <a:r>
              <a:rPr lang="en-US" dirty="0"/>
              <a:t> order MC means the next event only depends on the current event (such as A only depends on B). 2</a:t>
            </a:r>
            <a:r>
              <a:rPr lang="en-US" baseline="30000" dirty="0"/>
              <a:t>nd</a:t>
            </a:r>
            <a:r>
              <a:rPr lang="en-US" dirty="0"/>
              <a:t> order MC means the next event depends on the past two events (such as A depends on B and C). </a:t>
            </a:r>
          </a:p>
          <a:p>
            <a:endParaRPr lang="en-US" dirty="0"/>
          </a:p>
          <a:p>
            <a:r>
              <a:rPr lang="en-US" dirty="0"/>
              <a:t>We want to model the behavior among different subgroups (such as seniors with and without cognitive impairment, young resident, middle aged residents) and study the difference among those models. Thus, we can predict an individual features within a group and notice as early as possible when a person starts having health ailments, such as cognitive decline. </a:t>
            </a:r>
          </a:p>
          <a:p>
            <a:endParaRPr dirty="0"/>
          </a:p>
        </p:txBody>
      </p:sp>
    </p:spTree>
    <p:extLst>
      <p:ext uri="{BB962C8B-B14F-4D97-AF65-F5344CB8AC3E}">
        <p14:creationId xmlns:p14="http://schemas.microsoft.com/office/powerpoint/2010/main" val="6522666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a:spLocks noGrp="1" noRot="1" noChangeAspect="1"/>
          </p:cNvSpPr>
          <p:nvPr>
            <p:ph type="sldImg"/>
          </p:nvPr>
        </p:nvSpPr>
        <p:spPr>
          <a:prstGeom prst="rect">
            <a:avLst/>
          </a:prstGeom>
        </p:spPr>
        <p:txBody>
          <a:bodyPr/>
          <a:lstStyle/>
          <a:p>
            <a:endParaRPr/>
          </a:p>
        </p:txBody>
      </p:sp>
      <p:sp>
        <p:nvSpPr>
          <p:cNvPr id="176" name="Shape 176"/>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a:solidFill>
                  <a:srgbClr val="404040"/>
                </a:solidFill>
              </a:defRPr>
            </a:pPr>
            <a:r>
              <a:rPr lang="en-US" dirty="0"/>
              <a:t>To determine the order, we first see if human behavior is Markovian</a:t>
            </a:r>
          </a:p>
          <a:p>
            <a:pPr marL="0" marR="0" lvl="0" indent="0" defTabSz="457200" eaLnBrk="1" fontAlgn="auto" latinLnBrk="0" hangingPunct="1">
              <a:lnSpc>
                <a:spcPct val="117999"/>
              </a:lnSpc>
              <a:spcBef>
                <a:spcPts val="0"/>
              </a:spcBef>
              <a:spcAft>
                <a:spcPts val="0"/>
              </a:spcAft>
              <a:buClrTx/>
              <a:buSzTx/>
              <a:buFontTx/>
              <a:buNone/>
              <a:tabLst/>
              <a:defRPr>
                <a:solidFill>
                  <a:srgbClr val="404040"/>
                </a:solidFill>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solidFill>
                  <a:srgbClr val="404040"/>
                </a:solidFill>
              </a:defRPr>
            </a:pPr>
            <a:r>
              <a:rPr lang="en-US" sz="2200" dirty="0">
                <a:effectLst/>
                <a:latin typeface="Helvetica Neue"/>
                <a:ea typeface="Helvetica Neue"/>
                <a:cs typeface="Helvetica Neue"/>
                <a:sym typeface="Helvetica Neue"/>
              </a:rPr>
              <a:t>In the previous study, we conclude that the inter-arrival times of indoor activities can be described by Pareto distribution, a special case of </a:t>
            </a:r>
            <a:r>
              <a:rPr lang="en-US" sz="2200" dirty="0" err="1">
                <a:effectLst/>
                <a:latin typeface="Helvetica Neue"/>
                <a:ea typeface="Helvetica Neue"/>
                <a:cs typeface="Helvetica Neue"/>
                <a:sym typeface="Helvetica Neue"/>
              </a:rPr>
              <a:t>Lévy</a:t>
            </a:r>
            <a:r>
              <a:rPr lang="en-US" sz="2200" dirty="0">
                <a:effectLst/>
                <a:latin typeface="Helvetica Neue"/>
                <a:ea typeface="Helvetica Neue"/>
                <a:cs typeface="Helvetica Neue"/>
                <a:sym typeface="Helvetica Neue"/>
              </a:rPr>
              <a:t> flight [104] that is a Markovian stochastic process. Thus, indoor resident behavior captured by sensors is a Markov process. </a:t>
            </a:r>
          </a:p>
          <a:p>
            <a:pPr marL="0" marR="0" lvl="0" indent="0" defTabSz="457200" eaLnBrk="1" fontAlgn="auto" latinLnBrk="0" hangingPunct="1">
              <a:lnSpc>
                <a:spcPct val="117999"/>
              </a:lnSpc>
              <a:spcBef>
                <a:spcPts val="0"/>
              </a:spcBef>
              <a:spcAft>
                <a:spcPts val="0"/>
              </a:spcAft>
              <a:buClrTx/>
              <a:buSzTx/>
              <a:buFontTx/>
              <a:buNone/>
              <a:tabLst/>
              <a:defRPr>
                <a:solidFill>
                  <a:srgbClr val="404040"/>
                </a:solidFill>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solidFill>
                  <a:srgbClr val="404040"/>
                </a:solidFill>
              </a:defRPr>
            </a:pPr>
            <a:r>
              <a:rPr lang="en-US" sz="2200" dirty="0">
                <a:effectLst/>
                <a:latin typeface="Helvetica Neue"/>
                <a:ea typeface="Helvetica Neue"/>
                <a:cs typeface="Helvetica Neue"/>
                <a:sym typeface="Helvetica Neue"/>
              </a:rPr>
              <a:t>Now, we select Markov models that best described resident activities. </a:t>
            </a:r>
            <a:endParaRPr lang="en-US" sz="2200" dirty="0">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solidFill>
                  <a:srgbClr val="404040"/>
                </a:solidFill>
              </a:defRPr>
            </a:pPr>
            <a:endParaRPr dirty="0"/>
          </a:p>
        </p:txBody>
      </p:sp>
    </p:spTree>
    <p:extLst>
      <p:ext uri="{BB962C8B-B14F-4D97-AF65-F5344CB8AC3E}">
        <p14:creationId xmlns:p14="http://schemas.microsoft.com/office/powerpoint/2010/main" val="32054828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a:spLocks noGrp="1" noRot="1" noChangeAspect="1"/>
          </p:cNvSpPr>
          <p:nvPr>
            <p:ph type="sldImg"/>
          </p:nvPr>
        </p:nvSpPr>
        <p:spPr>
          <a:prstGeom prst="rect">
            <a:avLst/>
          </a:prstGeom>
        </p:spPr>
        <p:txBody>
          <a:bodyPr/>
          <a:lstStyle/>
          <a:p>
            <a:endParaRPr/>
          </a:p>
        </p:txBody>
      </p:sp>
      <p:sp>
        <p:nvSpPr>
          <p:cNvPr id="176" name="Shape 176"/>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a:solidFill>
                  <a:srgbClr val="404040"/>
                </a:solidFill>
              </a:defRPr>
            </a:pPr>
            <a:r>
              <a:rPr lang="en-US" dirty="0"/>
              <a:t>AIC: Each measure has two parts: the likelihood and the penalty.  </a:t>
            </a:r>
          </a:p>
          <a:p>
            <a:pPr marL="457200" marR="0" lvl="0" indent="-457200" defTabSz="457200" eaLnBrk="1" fontAlgn="auto" latinLnBrk="0" hangingPunct="1">
              <a:lnSpc>
                <a:spcPct val="117999"/>
              </a:lnSpc>
              <a:spcBef>
                <a:spcPts val="0"/>
              </a:spcBef>
              <a:spcAft>
                <a:spcPts val="0"/>
              </a:spcAft>
              <a:buClrTx/>
              <a:buSzTx/>
              <a:buFontTx/>
              <a:buAutoNum type="arabicPeriod"/>
              <a:tabLst/>
              <a:defRPr>
                <a:solidFill>
                  <a:srgbClr val="404040"/>
                </a:solidFill>
              </a:defRPr>
            </a:pPr>
            <a:r>
              <a:rPr lang="en-US" dirty="0"/>
              <a:t>dimensional inconsistency: N -&gt; infinity, the probability of selecting a correct modeling using AIC does not approach 1. </a:t>
            </a:r>
          </a:p>
          <a:p>
            <a:pPr marL="457200" marR="0" lvl="0" indent="-457200" defTabSz="457200" eaLnBrk="1" fontAlgn="auto" latinLnBrk="0" hangingPunct="1">
              <a:lnSpc>
                <a:spcPct val="117999"/>
              </a:lnSpc>
              <a:spcBef>
                <a:spcPts val="0"/>
              </a:spcBef>
              <a:spcAft>
                <a:spcPts val="0"/>
              </a:spcAft>
              <a:buClrTx/>
              <a:buSzTx/>
              <a:buFontTx/>
              <a:buAutoNum type="arabicPeriod"/>
              <a:tabLst/>
              <a:defRPr>
                <a:solidFill>
                  <a:srgbClr val="404040"/>
                </a:solidFill>
              </a:defRPr>
            </a:pPr>
            <a:r>
              <a:rPr lang="en-US" dirty="0"/>
              <a:t>overestimate: prefer complex models (higher-orders).  </a:t>
            </a:r>
          </a:p>
          <a:p>
            <a:pPr marL="457200" marR="0" lvl="0" indent="-457200" defTabSz="457200" eaLnBrk="1" fontAlgn="auto" latinLnBrk="0" hangingPunct="1">
              <a:lnSpc>
                <a:spcPct val="117999"/>
              </a:lnSpc>
              <a:spcBef>
                <a:spcPts val="0"/>
              </a:spcBef>
              <a:spcAft>
                <a:spcPts val="0"/>
              </a:spcAft>
              <a:buClrTx/>
              <a:buSzTx/>
              <a:buFontTx/>
              <a:buAutoNum type="arabicPeriod"/>
              <a:tabLst/>
              <a:defRPr>
                <a:solidFill>
                  <a:srgbClr val="404040"/>
                </a:solidFill>
              </a:defRPr>
            </a:pPr>
            <a:endParaRPr lang="en-US" dirty="0"/>
          </a:p>
          <a:p>
            <a:pPr marL="457200" marR="0" lvl="0" indent="-457200" defTabSz="457200" eaLnBrk="1" fontAlgn="auto" latinLnBrk="0" hangingPunct="1">
              <a:lnSpc>
                <a:spcPct val="117999"/>
              </a:lnSpc>
              <a:spcBef>
                <a:spcPts val="0"/>
              </a:spcBef>
              <a:spcAft>
                <a:spcPts val="0"/>
              </a:spcAft>
              <a:buClrTx/>
              <a:buSzTx/>
              <a:buFontTx/>
              <a:buAutoNum type="arabicPeriod"/>
              <a:tabLst/>
              <a:defRPr>
                <a:solidFill>
                  <a:srgbClr val="404040"/>
                </a:solidFill>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solidFill>
                  <a:srgbClr val="404040"/>
                </a:solidFill>
              </a:defRPr>
            </a:pPr>
            <a:r>
              <a:rPr lang="en-US" dirty="0"/>
              <a:t>To overcome those problems, other measures were proposed to include a sample size in the penalty. However, those measures prefer simple models (lower-order Markov chains). </a:t>
            </a:r>
            <a:r>
              <a:rPr lang="en-US" dirty="0" err="1"/>
              <a:t>AIC_c</a:t>
            </a:r>
            <a:r>
              <a:rPr lang="en-US" dirty="0"/>
              <a:t> works for small dataset (N/K &lt; 40), since our smart home dataset is large, we do not consider in our study. </a:t>
            </a:r>
          </a:p>
          <a:p>
            <a:pPr marL="0" marR="0" lvl="0" indent="0" defTabSz="457200" eaLnBrk="1" fontAlgn="auto" latinLnBrk="0" hangingPunct="1">
              <a:lnSpc>
                <a:spcPct val="117999"/>
              </a:lnSpc>
              <a:spcBef>
                <a:spcPts val="0"/>
              </a:spcBef>
              <a:spcAft>
                <a:spcPts val="0"/>
              </a:spcAft>
              <a:buClrTx/>
              <a:buSzTx/>
              <a:buFontTx/>
              <a:buNone/>
              <a:tabLst/>
              <a:defRPr>
                <a:solidFill>
                  <a:srgbClr val="404040"/>
                </a:solidFill>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solidFill>
                  <a:srgbClr val="404040"/>
                </a:solidFill>
              </a:defRPr>
            </a:pPr>
            <a:r>
              <a:rPr lang="en-US" dirty="0"/>
              <a:t>For CAIC, as we can see, the only difference is the K (number of parameters). When N goes large,  the impact of a single K would be small. That is, the results of CAIC would be similar as BIC. So we do not consider CAIC here. </a:t>
            </a:r>
          </a:p>
          <a:p>
            <a:pPr marL="0" marR="0" lvl="0" indent="0" defTabSz="457200" eaLnBrk="1" fontAlgn="auto" latinLnBrk="0" hangingPunct="1">
              <a:lnSpc>
                <a:spcPct val="117999"/>
              </a:lnSpc>
              <a:spcBef>
                <a:spcPts val="0"/>
              </a:spcBef>
              <a:spcAft>
                <a:spcPts val="0"/>
              </a:spcAft>
              <a:buClrTx/>
              <a:buSzTx/>
              <a:buFontTx/>
              <a:buNone/>
              <a:tabLst/>
              <a:defRPr>
                <a:solidFill>
                  <a:srgbClr val="404040"/>
                </a:solidFill>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solidFill>
                  <a:srgbClr val="404040"/>
                </a:solidFill>
              </a:defRPr>
            </a:pPr>
            <a:r>
              <a:rPr lang="en-US" dirty="0"/>
              <a:t>Thus, we test the performance of AIC, BIC, HQIC. </a:t>
            </a:r>
          </a:p>
          <a:p>
            <a:pPr marL="0" marR="0" lvl="0" indent="0" defTabSz="457200" eaLnBrk="1" fontAlgn="auto" latinLnBrk="0" hangingPunct="1">
              <a:lnSpc>
                <a:spcPct val="117999"/>
              </a:lnSpc>
              <a:spcBef>
                <a:spcPts val="0"/>
              </a:spcBef>
              <a:spcAft>
                <a:spcPts val="0"/>
              </a:spcAft>
              <a:buClrTx/>
              <a:buSzTx/>
              <a:buFontTx/>
              <a:buNone/>
              <a:tabLst/>
              <a:defRPr>
                <a:solidFill>
                  <a:srgbClr val="404040"/>
                </a:solidFill>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solidFill>
                  <a:srgbClr val="404040"/>
                </a:solidFill>
              </a:defRPr>
            </a:pPr>
            <a:endParaRPr lang="en-US" dirty="0"/>
          </a:p>
        </p:txBody>
      </p:sp>
    </p:spTree>
    <p:extLst>
      <p:ext uri="{BB962C8B-B14F-4D97-AF65-F5344CB8AC3E}">
        <p14:creationId xmlns:p14="http://schemas.microsoft.com/office/powerpoint/2010/main" val="34488819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The percentages of correctly choosing the orders given nine states first order Markov chains. </a:t>
            </a:r>
          </a:p>
          <a:p>
            <a:endParaRPr lang="en-US" dirty="0"/>
          </a:p>
          <a:p>
            <a:r>
              <a:rPr lang="en-US" dirty="0"/>
              <a:t>These are based on synthetic data generated by a Markov chain with a known order (e.g., 1</a:t>
            </a:r>
            <a:r>
              <a:rPr lang="en-US" baseline="30000" dirty="0"/>
              <a:t>st</a:t>
            </a:r>
            <a:r>
              <a:rPr lang="en-US" dirty="0"/>
              <a:t> order).</a:t>
            </a:r>
          </a:p>
          <a:p>
            <a:endParaRPr lang="en-US" dirty="0"/>
          </a:p>
          <a:p>
            <a:r>
              <a:rPr lang="en-US" dirty="0"/>
              <a:t>N: sample size</a:t>
            </a:r>
          </a:p>
          <a:p>
            <a:pPr marL="0" marR="0" lvl="0" indent="0" defTabSz="457200" eaLnBrk="1" fontAlgn="auto" latinLnBrk="0" hangingPunct="1">
              <a:lnSpc>
                <a:spcPct val="117999"/>
              </a:lnSpc>
              <a:spcBef>
                <a:spcPts val="0"/>
              </a:spcBef>
              <a:spcAft>
                <a:spcPts val="0"/>
              </a:spcAft>
              <a:buClrTx/>
              <a:buSzTx/>
              <a:buFontTx/>
              <a:buNone/>
              <a:tabLst/>
              <a:defRPr/>
            </a:pPr>
            <a:r>
              <a:rPr lang="en-US" dirty="0"/>
              <a:t>&lt; : under-estimate (the selected order is lower than the given order of a Markov chain). </a:t>
            </a:r>
          </a:p>
          <a:p>
            <a:r>
              <a:rPr lang="en-US" dirty="0"/>
              <a:t>= : correctly estimate the order of Markov chains</a:t>
            </a:r>
          </a:p>
          <a:p>
            <a:r>
              <a:rPr lang="en-US" dirty="0"/>
              <a:t>&gt; : over-estimate (the selected order is higher than the given order of a Markov chain). </a:t>
            </a:r>
          </a:p>
          <a:p>
            <a:endParaRPr lang="en-US" dirty="0"/>
          </a:p>
          <a:p>
            <a:endParaRPr lang="en-US" dirty="0"/>
          </a:p>
        </p:txBody>
      </p:sp>
    </p:spTree>
    <p:extLst>
      <p:ext uri="{BB962C8B-B14F-4D97-AF65-F5344CB8AC3E}">
        <p14:creationId xmlns:p14="http://schemas.microsoft.com/office/powerpoint/2010/main" val="27977818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a:spLocks noGrp="1" noRot="1" noChangeAspect="1"/>
          </p:cNvSpPr>
          <p:nvPr>
            <p:ph type="sldImg"/>
          </p:nvPr>
        </p:nvSpPr>
        <p:spPr>
          <a:prstGeom prst="rect">
            <a:avLst/>
          </a:prstGeom>
        </p:spPr>
        <p:txBody>
          <a:bodyPr/>
          <a:lstStyle/>
          <a:p>
            <a:endParaRPr/>
          </a:p>
        </p:txBody>
      </p:sp>
      <p:sp>
        <p:nvSpPr>
          <p:cNvPr id="279" name="Shape 279"/>
          <p:cNvSpPr>
            <a:spLocks noGrp="1"/>
          </p:cNvSpPr>
          <p:nvPr>
            <p:ph type="body" sz="quarter" idx="1"/>
          </p:nvPr>
        </p:nvSpPr>
        <p:spPr>
          <a:prstGeom prst="rect">
            <a:avLst/>
          </a:prstGeom>
        </p:spPr>
        <p:txBody>
          <a:bodyPr/>
          <a:lstStyle/>
          <a:p>
            <a:r>
              <a:rPr lang="en-US" dirty="0"/>
              <a:t>we would favor BalIC2 and BalIC3 to select the order of Markov chains. Both measures perform better than AIC, BIC, and HQIC. </a:t>
            </a:r>
          </a:p>
          <a:p>
            <a:endParaRPr lang="en-US" dirty="0"/>
          </a:p>
          <a:p>
            <a:r>
              <a:rPr lang="en-US" dirty="0"/>
              <a:t>However, for small sample sizes BalIC2 still demonstrates underestimating problems. Therefore, we choose BalIC3 as a new measure to select the order of Markov chains.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Shape 138"/>
          <p:cNvSpPr>
            <a:spLocks noGrp="1" noRot="1" noChangeAspect="1"/>
          </p:cNvSpPr>
          <p:nvPr>
            <p:ph type="sldImg"/>
          </p:nvPr>
        </p:nvSpPr>
        <p:spPr>
          <a:prstGeom prst="rect">
            <a:avLst/>
          </a:prstGeom>
        </p:spPr>
        <p:txBody>
          <a:bodyPr/>
          <a:lstStyle/>
          <a:p>
            <a:endParaRPr dirty="0"/>
          </a:p>
        </p:txBody>
      </p:sp>
      <p:sp>
        <p:nvSpPr>
          <p:cNvPr id="139" name="Shape 139"/>
          <p:cNvSpPr>
            <a:spLocks noGrp="1"/>
          </p:cNvSpPr>
          <p:nvPr>
            <p:ph type="body" sz="quarter" idx="1"/>
          </p:nvPr>
        </p:nvSpPr>
        <p:spPr>
          <a:prstGeom prst="rect">
            <a:avLst/>
          </a:prstGeom>
        </p:spPr>
        <p:txBody>
          <a:bodyPr/>
          <a:lstStyle/>
          <a:p>
            <a:r>
              <a:rPr dirty="0"/>
              <a:t>In 20</a:t>
            </a:r>
            <a:r>
              <a:rPr lang="en-US" dirty="0"/>
              <a:t>19</a:t>
            </a:r>
            <a:r>
              <a:rPr dirty="0"/>
              <a:t>, </a:t>
            </a:r>
            <a:r>
              <a:rPr lang="en-US" sz="2200" b="0" i="0" dirty="0">
                <a:effectLst/>
                <a:latin typeface="Helvetica Neue"/>
                <a:ea typeface="Helvetica Neue"/>
                <a:cs typeface="Helvetica Neue"/>
                <a:sym typeface="Helvetica Neue"/>
              </a:rPr>
              <a:t>14</a:t>
            </a:r>
            <a:r>
              <a:rPr dirty="0"/>
              <a:t> percent of the population in </a:t>
            </a:r>
            <a:r>
              <a:rPr lang="en-US" dirty="0"/>
              <a:t>Singapore </a:t>
            </a:r>
            <a:r>
              <a:rPr dirty="0"/>
              <a:t>will be aged 65 and older. In </a:t>
            </a:r>
            <a:r>
              <a:rPr lang="en-US" dirty="0"/>
              <a:t>2030</a:t>
            </a:r>
            <a:r>
              <a:rPr dirty="0"/>
              <a:t>, it will be </a:t>
            </a:r>
            <a:r>
              <a:rPr lang="en-US" dirty="0"/>
              <a:t>25</a:t>
            </a:r>
            <a:r>
              <a:rPr dirty="0"/>
              <a:t> percent. </a:t>
            </a:r>
          </a:p>
          <a:p>
            <a:endParaRPr dirty="0"/>
          </a:p>
          <a:p>
            <a:r>
              <a:rPr dirty="0"/>
              <a:t>(point to the graph) As we can see the senior populations are increasing, we anticipate that there will be increasing healthcare needs of seniors both for their physical and mental health problems. We want to design technology to help them live independently at home as long as possible and provide them a positive quality of life. </a:t>
            </a:r>
          </a:p>
          <a:p>
            <a:endParaRPr dirty="0"/>
          </a:p>
          <a:p>
            <a:r>
              <a:rPr dirty="0"/>
              <a:t>One way is to understand routine behavior patterns and their </a:t>
            </a:r>
            <a:r>
              <a:rPr lang="en-US" dirty="0"/>
              <a:t>behavior changes</a:t>
            </a:r>
            <a:r>
              <a:rPr dirty="0"/>
              <a:t> in smart environment. </a:t>
            </a:r>
          </a:p>
          <a:p>
            <a:endParaRPr dirty="0"/>
          </a:p>
          <a:p>
            <a:pPr>
              <a:defRPr>
                <a:solidFill>
                  <a:srgbClr val="404040"/>
                </a:solidFill>
              </a:defRPr>
            </a:pPr>
            <a:r>
              <a:rPr dirty="0"/>
              <a:t>With decades of behavior data over 100 SHs =&gt; We now can construct computational Models to analyze behavior both at a population level + subgroups</a:t>
            </a:r>
          </a:p>
          <a:p>
            <a:pPr>
              <a:defRPr>
                <a:solidFill>
                  <a:srgbClr val="404040"/>
                </a:solidFill>
              </a:defRPr>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a:spLocks noGrp="1" noRot="1" noChangeAspect="1"/>
          </p:cNvSpPr>
          <p:nvPr>
            <p:ph type="sldImg"/>
          </p:nvPr>
        </p:nvSpPr>
        <p:spPr>
          <a:prstGeom prst="rect">
            <a:avLst/>
          </a:prstGeom>
        </p:spPr>
        <p:txBody>
          <a:bodyPr/>
          <a:lstStyle/>
          <a:p>
            <a:endParaRPr/>
          </a:p>
        </p:txBody>
      </p:sp>
      <p:sp>
        <p:nvSpPr>
          <p:cNvPr id="279" name="Shape 279"/>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people with cognitive decline may forget the more structured behavior</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This table lists the selected orders of Markov models for different population groups based on the smart home sensor data as listed on the left side.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 best-fit order of Markov chains for the </a:t>
            </a:r>
            <a:r>
              <a:rPr lang="en-US" sz="2200" b="1" i="1" dirty="0">
                <a:effectLst/>
                <a:latin typeface="Helvetica Neue"/>
                <a:ea typeface="Helvetica Neue"/>
                <a:cs typeface="Helvetica Neue"/>
                <a:sym typeface="Helvetica Neue"/>
              </a:rPr>
              <a:t>seniors</a:t>
            </a:r>
            <a:r>
              <a:rPr lang="en-US" sz="2200" dirty="0">
                <a:effectLst/>
                <a:latin typeface="Helvetica Neue"/>
                <a:ea typeface="Helvetica Neue"/>
                <a:cs typeface="Helvetica Neue"/>
                <a:sym typeface="Helvetica Neue"/>
              </a:rPr>
              <a:t> population subgroup is the same as the selected order for the entire data set.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	This makes sense since 66% of the residents are seniors in our experiments.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Interestingly, the group middle aged with health complaints exhibits a lower order than the other groups. </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	1. Lower-order models do not rely on as many previous states to predict the next state.</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	2. They can be interpreted as simpler models, with less structure. </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	3. One possible explanation for this observation is that middle-aged individuals have more obligations and their schedule might be </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	more highly variable. </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	4.  the health complaints of middle-aged residents (e.g. dementia and MCI) may contribute to the lower order of Markov chains, since 	people with cognitive decline may forget the more structured behavior</a:t>
            </a:r>
            <a:endParaRPr lang="en-US" dirty="0"/>
          </a:p>
          <a:p>
            <a:endParaRPr lang="en-US" dirty="0"/>
          </a:p>
        </p:txBody>
      </p:sp>
    </p:spTree>
    <p:extLst>
      <p:ext uri="{BB962C8B-B14F-4D97-AF65-F5344CB8AC3E}">
        <p14:creationId xmlns:p14="http://schemas.microsoft.com/office/powerpoint/2010/main" val="18092795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a:spLocks noGrp="1" noRot="1" noChangeAspect="1"/>
          </p:cNvSpPr>
          <p:nvPr>
            <p:ph type="sldImg"/>
          </p:nvPr>
        </p:nvSpPr>
        <p:spPr>
          <a:prstGeom prst="rect">
            <a:avLst/>
          </a:prstGeom>
        </p:spPr>
        <p:txBody>
          <a:bodyPr/>
          <a:lstStyle/>
          <a:p>
            <a:endParaRPr/>
          </a:p>
        </p:txBody>
      </p:sp>
      <p:sp>
        <p:nvSpPr>
          <p:cNvPr id="279" name="Shape 279"/>
          <p:cNvSpPr>
            <a:spLocks noGrp="1"/>
          </p:cNvSpPr>
          <p:nvPr>
            <p:ph type="body" sz="quarter" idx="1"/>
          </p:nvPr>
        </p:nvSpPr>
        <p:spPr>
          <a:prstGeom prst="rect">
            <a:avLst/>
          </a:prstGeom>
        </p:spPr>
        <p:txBody>
          <a:bodyPr/>
          <a:lstStyle/>
          <a:p>
            <a:pPr marL="0" marR="0" lvl="0" indent="0" algn="l" defTabSz="457200" eaLnBrk="1" fontAlgn="auto" latinLnBrk="0" hangingPunct="1">
              <a:lnSpc>
                <a:spcPct val="117999"/>
              </a:lnSpc>
              <a:spcBef>
                <a:spcPts val="0"/>
              </a:spcBef>
              <a:spcAft>
                <a:spcPts val="0"/>
              </a:spcAft>
              <a:buClrTx/>
              <a:buSzTx/>
              <a:buFontTx/>
              <a:buNone/>
              <a:tabLst/>
              <a:defRPr/>
            </a:pPr>
            <a:r>
              <a:rPr lang="en-US" altLang="en-US" sz="3200" dirty="0">
                <a:solidFill>
                  <a:srgbClr val="7A0816"/>
                </a:solidFill>
                <a:latin typeface="Helvetica Neue"/>
              </a:rPr>
              <a:t>4: </a:t>
            </a:r>
            <a:r>
              <a:rPr lang="en-US" sz="2200" b="0" i="0" u="none" strike="noStrike" dirty="0">
                <a:effectLst/>
                <a:latin typeface="Helvetica Neue"/>
                <a:ea typeface="Helvetica Neue"/>
                <a:cs typeface="Helvetica Neue"/>
                <a:sym typeface="Helvetica Neue"/>
              </a:rPr>
              <a:t>(see details of additional experiments in dissertation) -- state this orally</a:t>
            </a:r>
            <a:endParaRPr lang="en-US" altLang="en-US" sz="3200" dirty="0">
              <a:solidFill>
                <a:srgbClr val="7A0816"/>
              </a:solidFill>
              <a:latin typeface="Helvetica Neue"/>
            </a:endParaRPr>
          </a:p>
          <a:p>
            <a:pPr marL="0" marR="0" lvl="0" indent="0" algn="l" defTabSz="457200" eaLnBrk="1" fontAlgn="auto" latinLnBrk="0" hangingPunct="1">
              <a:lnSpc>
                <a:spcPct val="117999"/>
              </a:lnSpc>
              <a:spcBef>
                <a:spcPts val="0"/>
              </a:spcBef>
              <a:spcAft>
                <a:spcPts val="0"/>
              </a:spcAft>
              <a:buClrTx/>
              <a:buSzTx/>
              <a:buFontTx/>
              <a:buNone/>
              <a:tabLst/>
              <a:defRPr/>
            </a:pPr>
            <a:endParaRPr lang="en-US" altLang="en-US" sz="3200" dirty="0">
              <a:solidFill>
                <a:srgbClr val="7A0816"/>
              </a:solidFill>
              <a:latin typeface="Helvetica Neue"/>
            </a:endParaRPr>
          </a:p>
          <a:p>
            <a:pPr marL="0" marR="0" lvl="0" indent="0" algn="l" defTabSz="457200" eaLnBrk="1" fontAlgn="auto" latinLnBrk="0" hangingPunct="1">
              <a:lnSpc>
                <a:spcPct val="117999"/>
              </a:lnSpc>
              <a:spcBef>
                <a:spcPts val="0"/>
              </a:spcBef>
              <a:spcAft>
                <a:spcPts val="0"/>
              </a:spcAft>
              <a:buClrTx/>
              <a:buSzTx/>
              <a:buFontTx/>
              <a:buNone/>
              <a:tabLst/>
              <a:defRPr/>
            </a:pPr>
            <a:r>
              <a:rPr lang="en-US" altLang="en-US" sz="3200" dirty="0">
                <a:solidFill>
                  <a:srgbClr val="7A0816"/>
                </a:solidFill>
                <a:latin typeface="Helvetica Neue"/>
              </a:rPr>
              <a:t>Note: 4: </a:t>
            </a:r>
            <a:r>
              <a:rPr lang="en-US" sz="2200" dirty="0">
                <a:effectLst/>
                <a:latin typeface="Helvetica Neue"/>
                <a:ea typeface="Helvetica Neue"/>
                <a:cs typeface="Helvetica Neue"/>
                <a:sym typeface="Helvetica Neue"/>
              </a:rPr>
              <a:t>The more- complex nature of this data indicates more complicated dependence relationships within the sequence, and a higher-order Markov chain describes this complicated property </a:t>
            </a:r>
            <a:r>
              <a:rPr lang="en-US" sz="3200" dirty="0">
                <a:solidFill>
                  <a:sysClr val="windowText" lastClr="000000"/>
                </a:solidFill>
                <a:effectLst/>
                <a:latin typeface="Helvetica Neue"/>
                <a:ea typeface="Helvetica Neue"/>
                <a:cs typeface="Helvetica Neue"/>
                <a:sym typeface="Helvetica Neue"/>
              </a:rPr>
              <a:t>. </a:t>
            </a:r>
            <a:endParaRPr lang="en-US" altLang="en-US" sz="3200" dirty="0">
              <a:solidFill>
                <a:srgbClr val="7A0816"/>
              </a:solidFill>
              <a:latin typeface="Helvetica Neue"/>
            </a:endParaRPr>
          </a:p>
          <a:p>
            <a:pPr algn="l" eaLnBrk="1" hangingPunct="1"/>
            <a:endParaRPr lang="en-US" altLang="en-US" sz="3200" dirty="0">
              <a:solidFill>
                <a:srgbClr val="7A0816"/>
              </a:solidFill>
              <a:latin typeface="Helvetica Neue"/>
            </a:endParaRPr>
          </a:p>
          <a:p>
            <a:endParaRPr dirty="0"/>
          </a:p>
        </p:txBody>
      </p:sp>
    </p:spTree>
    <p:extLst>
      <p:ext uri="{BB962C8B-B14F-4D97-AF65-F5344CB8AC3E}">
        <p14:creationId xmlns:p14="http://schemas.microsoft.com/office/powerpoint/2010/main" val="40053091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noRot="1" noChangeAspect="1"/>
          </p:cNvSpPr>
          <p:nvPr>
            <p:ph type="sldImg"/>
          </p:nvPr>
        </p:nvSpPr>
        <p:spPr>
          <a:prstGeom prst="rect">
            <a:avLst/>
          </a:prstGeom>
        </p:spPr>
        <p:txBody>
          <a:bodyPr/>
          <a:lstStyle/>
          <a:p>
            <a:endParaRPr/>
          </a:p>
        </p:txBody>
      </p:sp>
      <p:sp>
        <p:nvSpPr>
          <p:cNvPr id="286" name="Shape 28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9561721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a:spLocks noGrp="1" noRot="1" noChangeAspect="1"/>
          </p:cNvSpPr>
          <p:nvPr>
            <p:ph type="sldImg"/>
          </p:nvPr>
        </p:nvSpPr>
        <p:spPr>
          <a:prstGeom prst="rect">
            <a:avLst/>
          </a:prstGeom>
        </p:spPr>
        <p:txBody>
          <a:bodyPr/>
          <a:lstStyle/>
          <a:p>
            <a:endParaRPr/>
          </a:p>
        </p:txBody>
      </p:sp>
      <p:sp>
        <p:nvSpPr>
          <p:cNvPr id="176" name="Shape 176"/>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a:solidFill>
                  <a:srgbClr val="404040"/>
                </a:solidFill>
              </a:defRPr>
            </a:pPr>
            <a:endParaRPr lang="en-US" dirty="0"/>
          </a:p>
        </p:txBody>
      </p:sp>
    </p:spTree>
    <p:extLst>
      <p:ext uri="{BB962C8B-B14F-4D97-AF65-F5344CB8AC3E}">
        <p14:creationId xmlns:p14="http://schemas.microsoft.com/office/powerpoint/2010/main" val="19057848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0853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noRot="1" noChangeAspect="1"/>
          </p:cNvSpPr>
          <p:nvPr>
            <p:ph type="sldImg"/>
          </p:nvPr>
        </p:nvSpPr>
        <p:spPr>
          <a:prstGeom prst="rect">
            <a:avLst/>
          </a:prstGeom>
        </p:spPr>
        <p:txBody>
          <a:bodyPr/>
          <a:lstStyle/>
          <a:p>
            <a:endParaRPr dirty="0"/>
          </a:p>
        </p:txBody>
      </p:sp>
      <p:sp>
        <p:nvSpPr>
          <p:cNvPr id="319" name="Shape 319"/>
          <p:cNvSpPr>
            <a:spLocks noGrp="1"/>
          </p:cNvSpPr>
          <p:nvPr>
            <p:ph type="body" sz="quarter" idx="1"/>
          </p:nvPr>
        </p:nvSpPr>
        <p:spPr>
          <a:prstGeom prst="rect">
            <a:avLst/>
          </a:prstGeom>
        </p:spPr>
        <p:txBody>
          <a:bodyPr/>
          <a:lstStyle/>
          <a:p>
            <a:r>
              <a:rPr lang="en-US" dirty="0"/>
              <a:t>Give positive reward or negative reward. </a:t>
            </a:r>
          </a:p>
          <a:p>
            <a:endParaRPr lang="en-US" dirty="0"/>
          </a:p>
          <a:p>
            <a:r>
              <a:rPr lang="en-US" dirty="0"/>
              <a:t>For the previous example, given an apple, the robot thinks it’s an apple, then the robot will get the positive reward. </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the robot thinks it’s an orange, then the robot will get the negative reward. </a:t>
            </a:r>
          </a:p>
          <a:p>
            <a:endParaRPr dirty="0"/>
          </a:p>
        </p:txBody>
      </p:sp>
    </p:spTree>
    <p:extLst>
      <p:ext uri="{BB962C8B-B14F-4D97-AF65-F5344CB8AC3E}">
        <p14:creationId xmlns:p14="http://schemas.microsoft.com/office/powerpoint/2010/main" val="39585965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noRot="1" noChangeAspect="1"/>
          </p:cNvSpPr>
          <p:nvPr>
            <p:ph type="sldImg"/>
          </p:nvPr>
        </p:nvSpPr>
        <p:spPr>
          <a:prstGeom prst="rect">
            <a:avLst/>
          </a:prstGeom>
        </p:spPr>
        <p:txBody>
          <a:bodyPr/>
          <a:lstStyle/>
          <a:p>
            <a:endParaRPr/>
          </a:p>
        </p:txBody>
      </p:sp>
      <p:sp>
        <p:nvSpPr>
          <p:cNvPr id="319" name="Shape 319"/>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Unlike other IRL research, which learns from imitation to recreate expert moves, we </a:t>
            </a:r>
            <a:r>
              <a:rPr lang="en-US" sz="2200" b="1" i="1" dirty="0">
                <a:effectLst/>
                <a:latin typeface="Helvetica Neue"/>
                <a:ea typeface="Helvetica Neue"/>
                <a:cs typeface="Helvetica Neue"/>
                <a:sym typeface="Helvetica Neue"/>
              </a:rPr>
              <a:t>learn from mimicry</a:t>
            </a:r>
            <a:r>
              <a:rPr lang="en-US" sz="2200" dirty="0">
                <a:effectLst/>
                <a:latin typeface="Helvetica Neue"/>
                <a:ea typeface="Helvetica Neue"/>
                <a:cs typeface="Helvetica Neue"/>
                <a:sym typeface="Helvetica Neue"/>
              </a:rPr>
              <a:t> to capture and analyze a model of human behavior. </a:t>
            </a:r>
          </a:p>
          <a:p>
            <a:endParaRPr lang="en-US" sz="2200" dirty="0">
              <a:effectLst/>
              <a:latin typeface="Helvetica Neue"/>
              <a:ea typeface="Helvetica Neue"/>
              <a:cs typeface="Helvetica Neue"/>
              <a:sym typeface="Helvetica Neue"/>
            </a:endParaRPr>
          </a:p>
          <a:p>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To model human behavior from ambient sensor data, we propose an approach that is based on inverse reinforcement learning (IRL).</a:t>
            </a:r>
          </a:p>
          <a:p>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IRL is a machine learning technique that mimics observed behavior. In this study, our proposed algorithm mimics the behavior of a smart home resident based on sensor-observed navigation patterns within a home environment. </a:t>
            </a:r>
          </a:p>
          <a:p>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Unlike other IRL research, which learns from imitation to recreate expert moves, we </a:t>
            </a:r>
            <a:r>
              <a:rPr lang="en-US" sz="2200" b="1" i="1" dirty="0">
                <a:effectLst/>
                <a:latin typeface="Helvetica Neue"/>
                <a:ea typeface="Helvetica Neue"/>
                <a:cs typeface="Helvetica Neue"/>
                <a:sym typeface="Helvetica Neue"/>
              </a:rPr>
              <a:t>learn from mimicry</a:t>
            </a:r>
            <a:r>
              <a:rPr lang="en-US" sz="2200" dirty="0">
                <a:effectLst/>
                <a:latin typeface="Helvetica Neue"/>
                <a:ea typeface="Helvetica Neue"/>
                <a:cs typeface="Helvetica Neue"/>
                <a:sym typeface="Helvetica Neue"/>
              </a:rPr>
              <a:t> to capture and analyze a model of human behavior. </a:t>
            </a:r>
          </a:p>
          <a:p>
            <a:endParaRPr lang="en-US" sz="2200" dirty="0">
              <a:effectLst/>
              <a:latin typeface="Helvetica Neue"/>
              <a:ea typeface="Helvetica Neue"/>
              <a:cs typeface="Helvetica Neue"/>
              <a:sym typeface="Helvetica Neue"/>
            </a:endParaRPr>
          </a:p>
          <a:p>
            <a:r>
              <a:rPr lang="en-US" sz="2200" b="0" i="0" u="none" strike="noStrike" dirty="0">
                <a:effectLst/>
                <a:latin typeface="Helvetica Neue"/>
                <a:ea typeface="Helvetica Neue"/>
                <a:cs typeface="Helvetica Neue"/>
                <a:sym typeface="Helvetica Neue"/>
              </a:rPr>
              <a:t>Note: the significance of learning the rewards: learn the preference differences on different subgroups. </a:t>
            </a: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 </a:t>
            </a:r>
          </a:p>
          <a:p>
            <a:endParaRPr dirty="0"/>
          </a:p>
        </p:txBody>
      </p:sp>
    </p:spTree>
    <p:extLst>
      <p:ext uri="{BB962C8B-B14F-4D97-AF65-F5344CB8AC3E}">
        <p14:creationId xmlns:p14="http://schemas.microsoft.com/office/powerpoint/2010/main" val="5718977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noRot="1" noChangeAspect="1"/>
          </p:cNvSpPr>
          <p:nvPr>
            <p:ph type="sldImg"/>
          </p:nvPr>
        </p:nvSpPr>
        <p:spPr>
          <a:prstGeom prst="rect">
            <a:avLst/>
          </a:prstGeom>
        </p:spPr>
        <p:txBody>
          <a:bodyPr/>
          <a:lstStyle/>
          <a:p>
            <a:endParaRPr/>
          </a:p>
        </p:txBody>
      </p:sp>
      <p:sp>
        <p:nvSpPr>
          <p:cNvPr id="319" name="Shape 319"/>
          <p:cNvSpPr>
            <a:spLocks noGrp="1"/>
          </p:cNvSpPr>
          <p:nvPr>
            <p:ph type="body" sz="quarter" idx="1"/>
          </p:nvPr>
        </p:nvSpPr>
        <p:spPr>
          <a:prstGeom prst="rect">
            <a:avLst/>
          </a:prstGeom>
        </p:spPr>
        <p:txBody>
          <a:bodyPr/>
          <a:lstStyle/>
          <a:p>
            <a:r>
              <a:rPr lang="en-US" dirty="0"/>
              <a:t>Table is the features: </a:t>
            </a:r>
          </a:p>
          <a:p>
            <a:r>
              <a:rPr lang="en-US" sz="2200" dirty="0">
                <a:effectLst/>
                <a:latin typeface="Helvetica Neue"/>
                <a:ea typeface="Helvetica Neue"/>
                <a:cs typeface="Helvetica Neue"/>
                <a:sym typeface="Helvetica Neue"/>
              </a:rPr>
              <a:t>feature names prefixed by “d</a:t>
            </a:r>
            <a:r>
              <a:rPr lang="en-US" dirty="0">
                <a:effectLst/>
              </a:rPr>
              <a:t> : </a:t>
            </a:r>
            <a:r>
              <a:rPr lang="en-US" sz="2200" dirty="0">
                <a:effectLst/>
                <a:latin typeface="Helvetica Neue"/>
                <a:ea typeface="Helvetica Neue"/>
                <a:cs typeface="Helvetica Neue"/>
                <a:sym typeface="Helvetica Neue"/>
              </a:rPr>
              <a:t>the duration that the resident stays at a location</a:t>
            </a:r>
          </a:p>
          <a:p>
            <a:r>
              <a:rPr lang="en-US" sz="2200" dirty="0">
                <a:effectLst/>
                <a:latin typeface="Helvetica Neue"/>
                <a:ea typeface="Helvetica Neue"/>
                <a:cs typeface="Helvetica Neue"/>
                <a:sym typeface="Helvetica Neue"/>
              </a:rPr>
              <a:t>feature names prefixed by “o_”: the overall activity/movement level at a location</a:t>
            </a:r>
            <a:endParaRPr lang="en-US" dirty="0">
              <a:effectLst/>
            </a:endParaRPr>
          </a:p>
        </p:txBody>
      </p:sp>
    </p:spTree>
    <p:extLst>
      <p:ext uri="{BB962C8B-B14F-4D97-AF65-F5344CB8AC3E}">
        <p14:creationId xmlns:p14="http://schemas.microsoft.com/office/powerpoint/2010/main" val="8968314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noRot="1" noChangeAspect="1"/>
          </p:cNvSpPr>
          <p:nvPr>
            <p:ph type="sldImg"/>
          </p:nvPr>
        </p:nvSpPr>
        <p:spPr>
          <a:prstGeom prst="rect">
            <a:avLst/>
          </a:prstGeom>
        </p:spPr>
        <p:txBody>
          <a:bodyPr/>
          <a:lstStyle/>
          <a:p>
            <a:endParaRPr/>
          </a:p>
        </p:txBody>
      </p:sp>
      <p:sp>
        <p:nvSpPr>
          <p:cNvPr id="319" name="Shape 319"/>
          <p:cNvSpPr>
            <a:spLocks noGrp="1"/>
          </p:cNvSpPr>
          <p:nvPr>
            <p:ph type="body" sz="quarter" idx="1"/>
          </p:nvPr>
        </p:nvSpPr>
        <p:spPr>
          <a:prstGeom prst="rect">
            <a:avLst/>
          </a:prstGeom>
        </p:spPr>
        <p:txBody>
          <a:bodyPr/>
          <a:lstStyle/>
          <a:p>
            <a:endParaRPr lang="en-US" dirty="0"/>
          </a:p>
          <a:p>
            <a:r>
              <a:rPr lang="en-US" dirty="0"/>
              <a:t>IRL is an optimization problem. To solve it, there are two steps:</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1. </a:t>
            </a:r>
            <a:r>
              <a:rPr lang="en-US" sz="2200" dirty="0">
                <a:effectLst/>
                <a:latin typeface="Helvetica Neue"/>
                <a:ea typeface="Helvetica Neue"/>
                <a:cs typeface="Helvetica Neue"/>
                <a:sym typeface="Helvetica Neue"/>
              </a:rPr>
              <a:t>introducing Lagrange multipliers to have a </a:t>
            </a:r>
            <a:r>
              <a:rPr lang="en-US" sz="2200" dirty="0" err="1">
                <a:effectLst/>
                <a:latin typeface="Helvetica Neue"/>
                <a:ea typeface="Helvetica Neue"/>
                <a:cs typeface="Helvetica Neue"/>
                <a:sym typeface="Helvetica Neue"/>
              </a:rPr>
              <a:t>Lagrangian</a:t>
            </a:r>
            <a:r>
              <a:rPr lang="en-US" sz="2200" dirty="0">
                <a:effectLst/>
                <a:latin typeface="Helvetica Neue"/>
                <a:ea typeface="Helvetica Neue"/>
                <a:cs typeface="Helvetica Neue"/>
                <a:sym typeface="Helvetica Neue"/>
              </a:rPr>
              <a:t> </a:t>
            </a:r>
            <a:endParaRPr lang="en-US" dirty="0"/>
          </a:p>
          <a:p>
            <a:r>
              <a:rPr lang="en-US" dirty="0"/>
              <a:t>2. </a:t>
            </a:r>
            <a:r>
              <a:rPr lang="en-US" sz="2200" dirty="0">
                <a:effectLst/>
                <a:latin typeface="Helvetica Neue"/>
                <a:ea typeface="Helvetica Neue"/>
                <a:cs typeface="Helvetica Neue"/>
                <a:sym typeface="Helvetica Neue"/>
              </a:rPr>
              <a:t>solving a Lagrange dual function g </a:t>
            </a:r>
          </a:p>
          <a:p>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Note: \hat{\partial} g(\theta) is the gradient of the dual function g.  </a:t>
            </a:r>
          </a:p>
          <a:p>
            <a:endParaRPr lang="en-US" dirty="0"/>
          </a:p>
          <a:p>
            <a:r>
              <a:rPr lang="en-US" sz="2200" dirty="0">
                <a:effectLst/>
                <a:latin typeface="Helvetica Neue"/>
                <a:ea typeface="Helvetica Neue"/>
                <a:cs typeface="Helvetica Neue"/>
                <a:sym typeface="Helvetica Neue"/>
              </a:rPr>
              <a:t>\hat{\partial} g(\theta) : gradient estimation based on trajectories. </a:t>
            </a:r>
          </a:p>
          <a:p>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1. \hat{</a:t>
            </a:r>
            <a:r>
              <a:rPr lang="en-US" sz="2200" dirty="0" err="1">
                <a:effectLst/>
                <a:latin typeface="Helvetica Neue"/>
                <a:ea typeface="Helvetica Neue"/>
                <a:cs typeface="Helvetica Neue"/>
                <a:sym typeface="Helvetica Neue"/>
              </a:rPr>
              <a:t>u_i</a:t>
            </a:r>
            <a:r>
              <a:rPr lang="en-US" sz="2200" dirty="0">
                <a:effectLst/>
                <a:latin typeface="Helvetica Neue"/>
                <a:ea typeface="Helvetica Neue"/>
                <a:cs typeface="Helvetica Neue"/>
                <a:sym typeface="Helvetica Neue"/>
              </a:rPr>
              <a:t>}: feature expectations</a:t>
            </a:r>
          </a:p>
          <a:p>
            <a:r>
              <a:rPr lang="en-US" sz="2200" dirty="0">
                <a:effectLst/>
                <a:latin typeface="Helvetica Neue"/>
                <a:ea typeface="Helvetica Neue"/>
                <a:cs typeface="Helvetica Neue"/>
                <a:sym typeface="Helvetica Neue"/>
              </a:rPr>
              <a:t>2. </a:t>
            </a:r>
            <a:r>
              <a:rPr lang="en-US" sz="2200" dirty="0" err="1">
                <a:effectLst/>
                <a:latin typeface="Helvetica Neue"/>
                <a:ea typeface="Helvetica Neue"/>
                <a:cs typeface="Helvetica Neue"/>
                <a:sym typeface="Helvetica Neue"/>
              </a:rPr>
              <a:t>A_tran</a:t>
            </a:r>
            <a:r>
              <a:rPr lang="en-US" sz="2200" dirty="0">
                <a:effectLst/>
                <a:latin typeface="Helvetica Neue"/>
                <a:ea typeface="Helvetica Neue"/>
                <a:cs typeface="Helvetica Neue"/>
                <a:sym typeface="Helvetica Neue"/>
              </a:rPr>
              <a:t>: join probability of the actions executed on the states in trajectories. </a:t>
            </a:r>
          </a:p>
          <a:p>
            <a:endParaRPr dirty="0"/>
          </a:p>
        </p:txBody>
      </p:sp>
    </p:spTree>
    <p:extLst>
      <p:ext uri="{BB962C8B-B14F-4D97-AF65-F5344CB8AC3E}">
        <p14:creationId xmlns:p14="http://schemas.microsoft.com/office/powerpoint/2010/main" val="22065448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noRot="1" noChangeAspect="1"/>
          </p:cNvSpPr>
          <p:nvPr>
            <p:ph type="sldImg"/>
          </p:nvPr>
        </p:nvSpPr>
        <p:spPr>
          <a:prstGeom prst="rect">
            <a:avLst/>
          </a:prstGeom>
        </p:spPr>
        <p:txBody>
          <a:bodyPr/>
          <a:lstStyle/>
          <a:p>
            <a:endParaRPr/>
          </a:p>
        </p:txBody>
      </p:sp>
      <p:sp>
        <p:nvSpPr>
          <p:cNvPr id="319" name="Shape 319"/>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i="0" dirty="0">
                <a:effectLst/>
                <a:latin typeface="Helvetica Neue"/>
                <a:ea typeface="Helvetica Neue"/>
                <a:cs typeface="Helvetica Neue"/>
                <a:sym typeface="Helvetica Neue"/>
              </a:rPr>
              <a:t>Talk about the purposes of the experiments. What we hope IRL is doing and what we hope to find?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i="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i="0" dirty="0">
                <a:effectLst/>
                <a:latin typeface="Helvetica Neue"/>
                <a:ea typeface="Helvetica Neue"/>
                <a:cs typeface="Helvetica Neue"/>
                <a:sym typeface="Helvetica Neue"/>
              </a:rPr>
              <a:t>We analyze movement-based behavior data collected in 8 smart homes. The table provides a summary of the eight homes.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i="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i="0" dirty="0">
                <a:effectLst/>
                <a:latin typeface="Helvetica Neue"/>
                <a:ea typeface="Helvetica Neue"/>
                <a:cs typeface="Helvetica Neue"/>
                <a:sym typeface="Helvetica Neue"/>
              </a:rPr>
              <a:t>To facilitate comparative analysis between population sub-groups, we selected four homes with </a:t>
            </a:r>
          </a:p>
          <a:p>
            <a:pPr marL="0" marR="0" lvl="0" indent="0" defTabSz="457200" eaLnBrk="1" fontAlgn="auto" latinLnBrk="0" hangingPunct="1">
              <a:lnSpc>
                <a:spcPct val="117999"/>
              </a:lnSpc>
              <a:spcBef>
                <a:spcPts val="0"/>
              </a:spcBef>
              <a:spcAft>
                <a:spcPts val="0"/>
              </a:spcAft>
              <a:buClrTx/>
              <a:buSzTx/>
              <a:buFontTx/>
              <a:buNone/>
              <a:tabLst/>
              <a:defRPr/>
            </a:pPr>
            <a:r>
              <a:rPr lang="en-US" sz="2200" b="1" i="1" dirty="0">
                <a:effectLst/>
                <a:latin typeface="Helvetica Neue"/>
                <a:ea typeface="Helvetica Neue"/>
                <a:cs typeface="Helvetica Neue"/>
                <a:sym typeface="Helvetica Neue"/>
              </a:rPr>
              <a:t>1. </a:t>
            </a:r>
            <a:r>
              <a:rPr lang="en-US" sz="2200" i="0" dirty="0">
                <a:effectLst/>
                <a:latin typeface="Helvetica Neue"/>
                <a:ea typeface="Helvetica Neue"/>
                <a:cs typeface="Helvetica Neue"/>
                <a:sym typeface="Helvetica Neue"/>
              </a:rPr>
              <a:t>four homes with older adult residents who are </a:t>
            </a:r>
            <a:r>
              <a:rPr lang="en-US" sz="2200" b="1" i="1" dirty="0">
                <a:effectLst/>
                <a:latin typeface="Helvetica Neue"/>
                <a:ea typeface="Helvetica Neue"/>
                <a:cs typeface="Helvetica Neue"/>
                <a:sym typeface="Helvetica Neue"/>
              </a:rPr>
              <a:t>experiencing cognitive decline.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sz="2200" i="0" dirty="0">
                <a:effectLst/>
                <a:latin typeface="Helvetica Neue"/>
                <a:ea typeface="Helvetica Neue"/>
                <a:cs typeface="Helvetica Neue"/>
                <a:sym typeface="Helvetica Neue"/>
              </a:rPr>
              <a:t>2. </a:t>
            </a:r>
            <a:r>
              <a:rPr lang="en-US" sz="2200" b="1" i="1" dirty="0">
                <a:effectLst/>
                <a:latin typeface="Helvetica Neue"/>
                <a:ea typeface="Helvetica Neue"/>
                <a:cs typeface="Helvetica Neue"/>
                <a:sym typeface="Helvetica Neue"/>
              </a:rPr>
              <a:t>older adult residents who are diagnosed as cognitively healthy </a:t>
            </a:r>
            <a:endParaRPr lang="en-US" sz="2200" i="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dirty="0"/>
          </a:p>
        </p:txBody>
      </p:sp>
    </p:spTree>
    <p:extLst>
      <p:ext uri="{BB962C8B-B14F-4D97-AF65-F5344CB8AC3E}">
        <p14:creationId xmlns:p14="http://schemas.microsoft.com/office/powerpoint/2010/main" val="3340183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noRot="1" noChangeAspect="1"/>
          </p:cNvSpPr>
          <p:nvPr>
            <p:ph type="sldImg"/>
          </p:nvPr>
        </p:nvSpPr>
        <p:spPr>
          <a:prstGeom prst="rect">
            <a:avLst/>
          </a:prstGeom>
        </p:spPr>
        <p:txBody>
          <a:bodyPr/>
          <a:lstStyle/>
          <a:p>
            <a:endParaRPr dirty="0"/>
          </a:p>
        </p:txBody>
      </p:sp>
      <p:sp>
        <p:nvSpPr>
          <p:cNvPr id="154" name="Shape 154"/>
          <p:cNvSpPr>
            <a:spLocks noGrp="1"/>
          </p:cNvSpPr>
          <p:nvPr>
            <p:ph type="body" sz="quarter" idx="1"/>
          </p:nvPr>
        </p:nvSpPr>
        <p:spPr>
          <a:prstGeom prst="rect">
            <a:avLst/>
          </a:prstGeom>
        </p:spPr>
        <p:txBody>
          <a:bodyPr/>
          <a:lstStyle/>
          <a:p>
            <a:pPr>
              <a:defRPr>
                <a:solidFill>
                  <a:srgbClr val="404040"/>
                </a:solidFill>
              </a:defRPr>
            </a:pPr>
            <a:r>
              <a:rPr dirty="0"/>
              <a:t>Once differences in patterns are discovered, they can be used to better understand the impact of personal characteristics, such as age, health conditions, and education on daily routines. </a:t>
            </a:r>
          </a:p>
          <a:p>
            <a:pPr>
              <a:defRPr>
                <a:solidFill>
                  <a:srgbClr val="404040"/>
                </a:solidFill>
              </a:defRPr>
            </a:pPr>
            <a:endParaRPr dirty="0"/>
          </a:p>
          <a:p>
            <a:pPr>
              <a:defRPr>
                <a:solidFill>
                  <a:srgbClr val="404040"/>
                </a:solidFill>
              </a:defRPr>
            </a:pPr>
            <a:r>
              <a:rPr dirty="0"/>
              <a:t>They can also be used to automate diagnoses and predict additional behavioral features of individuals within a group. </a:t>
            </a:r>
          </a:p>
          <a:p>
            <a:pPr>
              <a:defRPr>
                <a:solidFill>
                  <a:srgbClr val="404040"/>
                </a:solidFill>
              </a:defRPr>
            </a:pPr>
            <a:endParaRPr dirty="0"/>
          </a:p>
          <a:p>
            <a:pPr>
              <a:defRPr>
                <a:solidFill>
                  <a:srgbClr val="404040"/>
                </a:solidFill>
              </a:defRPr>
            </a:pPr>
            <a:r>
              <a:rPr dirty="0"/>
              <a:t>The results will also help researchers in the fields of sociology, psychology, and anthropology to align their theories more closely with actual human behavior.</a:t>
            </a:r>
          </a:p>
          <a:p>
            <a:pPr>
              <a:defRPr>
                <a:solidFill>
                  <a:srgbClr val="404040"/>
                </a:solidFill>
              </a:defRPr>
            </a:pPr>
            <a:endParaRPr dirty="0"/>
          </a:p>
          <a:p>
            <a:pPr>
              <a:defRPr>
                <a:solidFill>
                  <a:srgbClr val="404040"/>
                </a:solidFill>
              </a:defRPr>
            </a:pPr>
            <a:endParaRPr dirty="0"/>
          </a:p>
          <a:p>
            <a:pPr>
              <a:defRPr>
                <a:solidFill>
                  <a:srgbClr val="404040"/>
                </a:solidFill>
              </a:defRPr>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b="0" i="0" u="none" strike="noStrike" dirty="0">
                <a:effectLst/>
                <a:latin typeface="Helvetica Neue"/>
                <a:ea typeface="Helvetica Neue"/>
                <a:cs typeface="Helvetica Neue"/>
                <a:sym typeface="Helvetica Neue"/>
              </a:rPr>
              <a:t>talk about the purpose of the experiments??</a:t>
            </a:r>
          </a:p>
          <a:p>
            <a:pPr marL="0" marR="0" lvl="0" indent="0" defTabSz="457200" eaLnBrk="1" fontAlgn="auto" latinLnBrk="0" hangingPunct="1">
              <a:lnSpc>
                <a:spcPct val="117999"/>
              </a:lnSpc>
              <a:spcBef>
                <a:spcPts val="0"/>
              </a:spcBef>
              <a:spcAft>
                <a:spcPts val="0"/>
              </a:spcAft>
              <a:buClrTx/>
              <a:buSzTx/>
              <a:buFontTx/>
              <a:buNone/>
              <a:tabLst/>
              <a:defRPr/>
            </a:pPr>
            <a:endParaRPr lang="en-US" sz="2200" b="0" i="0" u="none" strike="noStrike"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b="0" i="0" u="none" strike="noStrike" dirty="0">
                <a:effectLst/>
                <a:latin typeface="Helvetica Neue"/>
                <a:ea typeface="Helvetica Neue"/>
                <a:cs typeface="Helvetica Neue"/>
                <a:sym typeface="Helvetica Neue"/>
              </a:rPr>
              <a:t>learned preference values of each feature</a:t>
            </a:r>
            <a:endParaRPr lang="en-US" sz="2200" i="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i="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i="0" dirty="0">
                <a:effectLst/>
                <a:latin typeface="Helvetica Neue"/>
                <a:ea typeface="Helvetica Neue"/>
                <a:cs typeface="Helvetica Neue"/>
                <a:sym typeface="Helvetica Neue"/>
              </a:rPr>
              <a:t>The figure shows preference values for all subjects, cognitively healthy and those with cognitive decline </a:t>
            </a:r>
            <a:r>
              <a:rPr lang="en-US" sz="2200" dirty="0">
                <a:effectLst/>
                <a:latin typeface="Helvetica Neue"/>
                <a:ea typeface="Helvetica Neue"/>
                <a:cs typeface="Helvetica Neue"/>
                <a:sym typeface="Helvetica Neue"/>
              </a:rPr>
              <a:t>learned using the RRE-IRL algorithm</a:t>
            </a:r>
            <a:r>
              <a:rPr lang="en-US" sz="2200" i="0" dirty="0">
                <a:effectLst/>
                <a:latin typeface="Helvetica Neue"/>
                <a:ea typeface="Helvetica Neue"/>
                <a:cs typeface="Helvetica Neue"/>
                <a:sym typeface="Helvetica Neue"/>
              </a:rPr>
              <a:t>.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i="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i="0" dirty="0">
                <a:effectLst/>
                <a:latin typeface="Helvetica Neue"/>
                <a:ea typeface="Helvetica Neue"/>
                <a:cs typeface="Helvetica Neue"/>
                <a:sym typeface="Helvetica Neue"/>
              </a:rPr>
              <a:t>Overall, the subjects, all of whom are </a:t>
            </a:r>
            <a:r>
              <a:rPr lang="en-US" sz="2200" b="1" i="1" dirty="0">
                <a:effectLst/>
                <a:latin typeface="Helvetica Neue"/>
                <a:ea typeface="Helvetica Neue"/>
                <a:cs typeface="Helvetica Neue"/>
                <a:sym typeface="Helvetica Neue"/>
              </a:rPr>
              <a:t>older adults, </a:t>
            </a:r>
            <a:r>
              <a:rPr lang="en-US" sz="2200" i="0" dirty="0">
                <a:effectLst/>
                <a:latin typeface="Helvetica Neue"/>
                <a:ea typeface="Helvetica Neue"/>
                <a:cs typeface="Helvetica Neue"/>
                <a:sym typeface="Helvetica Neue"/>
              </a:rPr>
              <a:t>show a preference for time spent in a favorite </a:t>
            </a:r>
            <a:r>
              <a:rPr lang="en-US" sz="2200" b="1" i="1" dirty="0">
                <a:effectLst/>
                <a:latin typeface="Helvetica Neue"/>
                <a:ea typeface="Helvetica Neue"/>
                <a:cs typeface="Helvetica Neue"/>
                <a:sym typeface="Helvetica Neue"/>
              </a:rPr>
              <a:t>living room chair and in the hallway transitioning between regions of the home</a:t>
            </a:r>
            <a:r>
              <a:rPr lang="en-US" sz="2200" i="0" dirty="0">
                <a:effectLst/>
                <a:latin typeface="Helvetica Neue"/>
                <a:ea typeface="Helvetica Neue"/>
                <a:cs typeface="Helvetica Neue"/>
                <a:sym typeface="Helvetica Neue"/>
              </a:rPr>
              <a:t>.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i="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i="0" dirty="0">
                <a:effectLst/>
                <a:latin typeface="Helvetica Neue"/>
                <a:ea typeface="Helvetica Neue"/>
                <a:cs typeface="Helvetica Neue"/>
                <a:sym typeface="Helvetica Neue"/>
              </a:rPr>
              <a:t>Much less of an influence on their routine is time spent in </a:t>
            </a:r>
            <a:r>
              <a:rPr lang="en-US" sz="2200" b="1" i="1" dirty="0">
                <a:effectLst/>
                <a:latin typeface="Helvetica Neue"/>
                <a:ea typeface="Helvetica Neue"/>
                <a:cs typeface="Helvetica Neue"/>
                <a:sym typeface="Helvetica Neue"/>
              </a:rPr>
              <a:t>the office chair or at the kitchen sink</a:t>
            </a:r>
            <a:r>
              <a:rPr lang="en-US" sz="2200" i="0" dirty="0">
                <a:effectLst/>
                <a:latin typeface="Helvetica Neue"/>
                <a:ea typeface="Helvetica Neue"/>
                <a:cs typeface="Helvetica Neue"/>
                <a:sym typeface="Helvetica Neue"/>
              </a:rPr>
              <a:t>.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i="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i="0" dirty="0">
                <a:effectLst/>
                <a:latin typeface="Helvetica Neue"/>
                <a:ea typeface="Helvetica Neue"/>
                <a:cs typeface="Helvetica Neue"/>
                <a:sym typeface="Helvetica Neue"/>
              </a:rPr>
              <a:t>The two population subgroups, </a:t>
            </a:r>
            <a:r>
              <a:rPr lang="en-US" sz="2200" b="1" i="1" dirty="0">
                <a:effectLst/>
                <a:latin typeface="Helvetica Neue"/>
                <a:ea typeface="Helvetica Neue"/>
                <a:cs typeface="Helvetica Neue"/>
                <a:sym typeface="Helvetica Neue"/>
              </a:rPr>
              <a:t>cognitively healthy and cognitive decline</a:t>
            </a:r>
            <a:r>
              <a:rPr lang="en-US" sz="2200" i="0" dirty="0">
                <a:effectLst/>
                <a:latin typeface="Helvetica Neue"/>
                <a:ea typeface="Helvetica Neue"/>
                <a:cs typeface="Helvetica Neue"/>
                <a:sym typeface="Helvetica Neue"/>
              </a:rPr>
              <a:t>, differ most greatly in terms of time spent </a:t>
            </a:r>
          </a:p>
          <a:p>
            <a:pPr marL="457200" marR="0" lvl="0" indent="-457200" defTabSz="457200" eaLnBrk="1" fontAlgn="auto" latinLnBrk="0" hangingPunct="1">
              <a:lnSpc>
                <a:spcPct val="117999"/>
              </a:lnSpc>
              <a:spcBef>
                <a:spcPts val="0"/>
              </a:spcBef>
              <a:spcAft>
                <a:spcPts val="0"/>
              </a:spcAft>
              <a:buClrTx/>
              <a:buSzTx/>
              <a:buFontTx/>
              <a:buAutoNum type="arabicPeriod"/>
              <a:tabLst/>
              <a:defRPr/>
            </a:pPr>
            <a:r>
              <a:rPr lang="en-US" sz="2200" i="0" dirty="0">
                <a:effectLst/>
                <a:latin typeface="Helvetica Neue"/>
                <a:ea typeface="Helvetica Neue"/>
                <a:cs typeface="Helvetica Neue"/>
                <a:sym typeface="Helvetica Neue"/>
              </a:rPr>
              <a:t>in the </a:t>
            </a:r>
            <a:r>
              <a:rPr lang="en-US" sz="2200" b="1" i="1" dirty="0">
                <a:effectLst/>
                <a:latin typeface="Helvetica Neue"/>
                <a:ea typeface="Helvetica Neue"/>
                <a:cs typeface="Helvetica Neue"/>
                <a:sym typeface="Helvetica Neue"/>
              </a:rPr>
              <a:t>bedroom</a:t>
            </a:r>
            <a:endParaRPr lang="en-US" sz="2200" b="1" i="0" dirty="0">
              <a:effectLst/>
              <a:latin typeface="Helvetica Neue"/>
              <a:ea typeface="Helvetica Neue"/>
              <a:cs typeface="Helvetica Neue"/>
              <a:sym typeface="Helvetica Neue"/>
            </a:endParaRPr>
          </a:p>
          <a:p>
            <a:pPr marL="457200" marR="0" lvl="0" indent="-457200" defTabSz="457200" eaLnBrk="1" fontAlgn="auto" latinLnBrk="0" hangingPunct="1">
              <a:lnSpc>
                <a:spcPct val="117999"/>
              </a:lnSpc>
              <a:spcBef>
                <a:spcPts val="0"/>
              </a:spcBef>
              <a:spcAft>
                <a:spcPts val="0"/>
              </a:spcAft>
              <a:buClrTx/>
              <a:buSzTx/>
              <a:buFontTx/>
              <a:buAutoNum type="arabicPeriod"/>
              <a:tabLst/>
              <a:defRPr/>
            </a:pPr>
            <a:r>
              <a:rPr lang="en-US" sz="2200" b="1" i="0" dirty="0">
                <a:effectLst/>
                <a:latin typeface="Helvetica Neue"/>
                <a:ea typeface="Helvetica Neue"/>
                <a:cs typeface="Helvetica Neue"/>
                <a:sym typeface="Helvetica Neue"/>
              </a:rPr>
              <a:t>at</a:t>
            </a:r>
            <a:r>
              <a:rPr lang="en-US" sz="2200" i="0" dirty="0">
                <a:effectLst/>
                <a:latin typeface="Helvetica Neue"/>
                <a:ea typeface="Helvetica Neue"/>
                <a:cs typeface="Helvetica Neue"/>
                <a:sym typeface="Helvetica Neue"/>
              </a:rPr>
              <a:t> the </a:t>
            </a:r>
            <a:r>
              <a:rPr lang="en-US" sz="2200" b="1" i="1" dirty="0">
                <a:effectLst/>
                <a:latin typeface="Helvetica Neue"/>
                <a:ea typeface="Helvetica Neue"/>
                <a:cs typeface="Helvetica Neue"/>
                <a:sym typeface="Helvetica Neue"/>
              </a:rPr>
              <a:t>kitchen sink and stove</a:t>
            </a:r>
            <a:r>
              <a:rPr lang="en-US" sz="2200" i="0" dirty="0">
                <a:effectLst/>
                <a:latin typeface="Helvetica Neue"/>
                <a:ea typeface="Helvetica Neue"/>
                <a:cs typeface="Helvetica Neue"/>
                <a:sym typeface="Helvetica Neue"/>
              </a:rPr>
              <a:t>, </a:t>
            </a:r>
          </a:p>
          <a:p>
            <a:pPr marL="457200" marR="0" lvl="0" indent="-457200" defTabSz="457200" eaLnBrk="1" fontAlgn="auto" latinLnBrk="0" hangingPunct="1">
              <a:lnSpc>
                <a:spcPct val="117999"/>
              </a:lnSpc>
              <a:spcBef>
                <a:spcPts val="0"/>
              </a:spcBef>
              <a:spcAft>
                <a:spcPts val="0"/>
              </a:spcAft>
              <a:buClrTx/>
              <a:buSzTx/>
              <a:buFontTx/>
              <a:buAutoNum type="arabicPeriod"/>
              <a:tabLst/>
              <a:defRPr/>
            </a:pPr>
            <a:r>
              <a:rPr lang="en-US" sz="2200" i="0" dirty="0">
                <a:effectLst/>
                <a:latin typeface="Helvetica Neue"/>
                <a:ea typeface="Helvetica Neue"/>
                <a:cs typeface="Helvetica Neue"/>
                <a:sym typeface="Helvetica Neue"/>
              </a:rPr>
              <a:t>in </a:t>
            </a:r>
            <a:r>
              <a:rPr lang="en-US" sz="2200" b="1" i="1" dirty="0">
                <a:effectLst/>
                <a:latin typeface="Helvetica Neue"/>
                <a:ea typeface="Helvetica Neue"/>
                <a:cs typeface="Helvetica Neue"/>
                <a:sym typeface="Helvetica Neue"/>
              </a:rPr>
              <a:t>the living room</a:t>
            </a:r>
            <a:r>
              <a:rPr lang="en-US" sz="2200" i="0" dirty="0">
                <a:effectLst/>
                <a:latin typeface="Helvetica Neue"/>
                <a:ea typeface="Helvetica Neue"/>
                <a:cs typeface="Helvetica Neue"/>
                <a:sym typeface="Helvetica Neue"/>
              </a:rPr>
              <a:t>. </a:t>
            </a:r>
          </a:p>
          <a:p>
            <a:pPr marL="457200" marR="0" lvl="0" indent="-457200" defTabSz="457200" eaLnBrk="1" fontAlgn="auto" latinLnBrk="0" hangingPunct="1">
              <a:lnSpc>
                <a:spcPct val="117999"/>
              </a:lnSpc>
              <a:spcBef>
                <a:spcPts val="0"/>
              </a:spcBef>
              <a:spcAft>
                <a:spcPts val="0"/>
              </a:spcAft>
              <a:buClrTx/>
              <a:buSzTx/>
              <a:buFontTx/>
              <a:buAutoNum type="arabicPeriod"/>
              <a:tabLst/>
              <a:defRPr/>
            </a:pPr>
            <a:endParaRPr lang="en-US" sz="2200" i="0" dirty="0">
              <a:effectLst/>
              <a:latin typeface="Helvetica Neue"/>
              <a:ea typeface="Helvetica Neue"/>
              <a:cs typeface="Helvetica Neue"/>
              <a:sym typeface="Helvetica Neue"/>
            </a:endParaRPr>
          </a:p>
          <a:p>
            <a:pPr marL="457200" marR="0" lvl="0" indent="-457200" defTabSz="457200" eaLnBrk="1" fontAlgn="auto" latinLnBrk="0" hangingPunct="1">
              <a:lnSpc>
                <a:spcPct val="117999"/>
              </a:lnSpc>
              <a:spcBef>
                <a:spcPts val="0"/>
              </a:spcBef>
              <a:spcAft>
                <a:spcPts val="0"/>
              </a:spcAft>
              <a:buClrTx/>
              <a:buSzTx/>
              <a:buFontTx/>
              <a:buAutoNum type="arabicPeriod"/>
              <a:tabLst/>
              <a:defRPr/>
            </a:pPr>
            <a:r>
              <a:rPr lang="en-US" sz="2200" i="0" dirty="0">
                <a:effectLst/>
                <a:latin typeface="Helvetica Neue"/>
                <a:ea typeface="Helvetica Neue"/>
                <a:cs typeface="Helvetica Neue"/>
                <a:sym typeface="Helvetica Neue"/>
              </a:rPr>
              <a:t>Subjects with cognitive decline show stronger preference for time in the bedroom, while cognitively healthy subjects exhibited preference for time in the living room and kitchen. Additionally, cognitively healthy subjects showed a stronger preference for overall activity in area of the monitored areas.</a:t>
            </a:r>
            <a:endParaRPr lang="en-US" sz="2200" i="1" dirty="0">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6846417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noRot="1" noChangeAspect="1"/>
          </p:cNvSpPr>
          <p:nvPr>
            <p:ph type="sldImg"/>
          </p:nvPr>
        </p:nvSpPr>
        <p:spPr>
          <a:prstGeom prst="rect">
            <a:avLst/>
          </a:prstGeom>
        </p:spPr>
        <p:txBody>
          <a:bodyPr/>
          <a:lstStyle/>
          <a:p>
            <a:endParaRPr/>
          </a:p>
        </p:txBody>
      </p:sp>
      <p:sp>
        <p:nvSpPr>
          <p:cNvPr id="286" name="Shape 28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2346754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Shape 360"/>
          <p:cNvSpPr>
            <a:spLocks noGrp="1" noRot="1" noChangeAspect="1"/>
          </p:cNvSpPr>
          <p:nvPr>
            <p:ph type="sldImg"/>
          </p:nvPr>
        </p:nvSpPr>
        <p:spPr>
          <a:prstGeom prst="rect">
            <a:avLst/>
          </a:prstGeom>
        </p:spPr>
        <p:txBody>
          <a:bodyPr/>
          <a:lstStyle/>
          <a:p>
            <a:endParaRPr dirty="0"/>
          </a:p>
        </p:txBody>
      </p:sp>
      <p:sp>
        <p:nvSpPr>
          <p:cNvPr id="361" name="Shape 361"/>
          <p:cNvSpPr>
            <a:spLocks noGrp="1"/>
          </p:cNvSpPr>
          <p:nvPr>
            <p:ph type="body" sz="quarter" idx="1"/>
          </p:nvPr>
        </p:nvSpPr>
        <p:spPr>
          <a:prstGeom prst="rect">
            <a:avLst/>
          </a:prstGeom>
        </p:spPr>
        <p:txBody>
          <a:bodyPr/>
          <a:lstStyle/>
          <a:p>
            <a:r>
              <a:rPr dirty="0"/>
              <a:t>Research: </a:t>
            </a:r>
          </a:p>
          <a:p>
            <a:endParaRPr dirty="0"/>
          </a:p>
          <a:p>
            <a:r>
              <a:rPr dirty="0"/>
              <a:t>I’d be excited to further extend current work of behavior modeling and develop models that include sufficien</a:t>
            </a:r>
            <a:r>
              <a:rPr lang="en-US" dirty="0"/>
              <a:t>t</a:t>
            </a:r>
            <a:r>
              <a:rPr dirty="0"/>
              <a:t> information of behavior fluctuations.</a:t>
            </a:r>
          </a:p>
          <a:p>
            <a:endParaRPr dirty="0"/>
          </a:p>
          <a:p>
            <a:r>
              <a:rPr dirty="0"/>
              <a:t>For example, models include temporal and spatial properties. We can also develop the temporal transition structures of activities and further explore the relationship between behavior and spatial autocorrelations.</a:t>
            </a:r>
            <a:endParaRPr lang="en-US" dirty="0"/>
          </a:p>
          <a:p>
            <a:endParaRPr lang="en-US" dirty="0"/>
          </a:p>
          <a:p>
            <a:r>
              <a:rPr lang="en-US" dirty="0"/>
              <a:t>My next goal is to design methods to infer a reward function from a resident’s in-home trajectory during the time s/he is healthy, and then use deviations from this learned function to predict abnormal behavior which may indicate potential health problems.</a:t>
            </a:r>
          </a:p>
          <a:p>
            <a:endParaRPr lang="en-US" dirty="0"/>
          </a:p>
          <a:p>
            <a:r>
              <a:rPr lang="en-US" dirty="0"/>
              <a:t># For example, residents who make changes in their routine, such as sleeping in a living room recliner rather than a bed, are due to their health problems/ deterioration, such as increasing breathing difficulties. </a:t>
            </a:r>
          </a:p>
          <a:p>
            <a:endParaRPr lang="en-US" dirty="0"/>
          </a:p>
          <a:p>
            <a:endParaRPr dirty="0"/>
          </a:p>
          <a:p>
            <a:r>
              <a:rPr dirty="0"/>
              <a:t>——- Another interesting topic is mining rare behavior among seniors (e.g., falls) which results in major public health problems (e.g., increased morbidity, mortality, and healthcare costs). But due to extremely low prevalence of rare behavior, they are hard to detect. How do we reliably detect rare behavior given such a low prevalence? How to further leverage resident’s rare behavior for possible health problems? This study will focus on proposing a new framework for rare behavior detection that generates samples and combines ideas from both adversarial training and classification (GAN). </a:t>
            </a:r>
          </a:p>
          <a:p>
            <a:endParaRPr dirty="0"/>
          </a:p>
          <a:p>
            <a:r>
              <a:rPr dirty="0"/>
              <a:t>——</a:t>
            </a:r>
          </a:p>
          <a:p>
            <a:r>
              <a:rPr dirty="0"/>
              <a:t>Looking further out, I plan to model ICU patient’s behavior, including studying patients’ mobility patterns based on computer vision methods and analyzing and modeling ICU instruments’ data (i.e., time series data). Modeling ICU patient’s behavior would help understand and predict the development of an illness or the recovery from health problems. The findings would assist clinicians to make better decisions. </a:t>
            </a:r>
          </a:p>
          <a:p>
            <a:endParaRPr dirty="0"/>
          </a:p>
          <a:p>
            <a:r>
              <a:rPr dirty="0"/>
              <a:t>—— </a:t>
            </a:r>
          </a:p>
          <a:p>
            <a:endParaRPr dirty="0"/>
          </a:p>
          <a:p>
            <a:r>
              <a:rPr dirty="0"/>
              <a:t>Add future collaboration in each department. Specific lab and people. </a:t>
            </a:r>
          </a:p>
          <a:p>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Shape 372"/>
          <p:cNvSpPr>
            <a:spLocks noGrp="1" noRot="1" noChangeAspect="1"/>
          </p:cNvSpPr>
          <p:nvPr>
            <p:ph type="sldImg"/>
          </p:nvPr>
        </p:nvSpPr>
        <p:spPr>
          <a:prstGeom prst="rect">
            <a:avLst/>
          </a:prstGeom>
        </p:spPr>
        <p:txBody>
          <a:bodyPr/>
          <a:lstStyle/>
          <a:p>
            <a:endParaRPr dirty="0"/>
          </a:p>
        </p:txBody>
      </p:sp>
      <p:sp>
        <p:nvSpPr>
          <p:cNvPr id="373" name="Shape 373"/>
          <p:cNvSpPr>
            <a:spLocks noGrp="1"/>
          </p:cNvSpPr>
          <p:nvPr>
            <p:ph type="body" sz="quarter" idx="1"/>
          </p:nvPr>
        </p:nvSpPr>
        <p:spPr>
          <a:prstGeom prst="rect">
            <a:avLst/>
          </a:prstGeom>
        </p:spPr>
        <p:txBody>
          <a:bodyPr/>
          <a:lstStyle/>
          <a:p>
            <a:r>
              <a:rPr dirty="0"/>
              <a:t>Research: </a:t>
            </a:r>
          </a:p>
          <a:p>
            <a:endParaRPr dirty="0"/>
          </a:p>
          <a:p>
            <a:r>
              <a:rPr dirty="0"/>
              <a:t>I’d be excited to further extend current work of smart home and develop models that include sufficient information of behavior fluctuations. For example, models include temporal and spatial properties. </a:t>
            </a:r>
          </a:p>
          <a:p>
            <a:endParaRPr dirty="0"/>
          </a:p>
          <a:p>
            <a:r>
              <a:rPr dirty="0"/>
              <a:t>My next goal is to design methods to infer a reward function from a resident’s in-home trajectory during the time s/he is healthy, and then use deviations from this learned function to predict abnormal behavior which may indicate potential health problems.</a:t>
            </a:r>
          </a:p>
          <a:p>
            <a:endParaRPr dirty="0"/>
          </a:p>
          <a:p>
            <a:r>
              <a:rPr dirty="0"/>
              <a:t># For example, residents who make changes in their routine, such as sleeping in a living room recliner rather than a bed, are due to their health problems/ deterioration, such as increasing breathing difficulties. </a:t>
            </a:r>
          </a:p>
          <a:p>
            <a:endParaRPr dirty="0"/>
          </a:p>
          <a:p>
            <a:r>
              <a:rPr dirty="0"/>
              <a:t>We can also adopt computer vision methods to study resident’s gait and mobility difficulty.  Also can apply RL or IRL methods to the field of self driving cars. </a:t>
            </a:r>
          </a:p>
          <a:p>
            <a:endParaRPr dirty="0"/>
          </a:p>
          <a:p>
            <a:r>
              <a:rPr dirty="0"/>
              <a:t>A greater understanding of human routine behavior and its variations can transform how healthcare services are delivered to millions of homes. </a:t>
            </a:r>
          </a:p>
          <a:p>
            <a:endParaRPr dirty="0"/>
          </a:p>
          <a:p>
            <a:endParaRPr dirty="0"/>
          </a:p>
          <a:p>
            <a:r>
              <a:rPr dirty="0"/>
              <a:t>Teaching: </a:t>
            </a:r>
          </a:p>
          <a:p>
            <a:endParaRPr dirty="0"/>
          </a:p>
          <a:p>
            <a:r>
              <a:rPr dirty="0"/>
              <a:t>I would be happy to teach undergraduate and graduate classes in data mining, machine learning or artificial intelligence, in addition to undergraduate courses in many other topics, including data structures and algorithms. </a:t>
            </a:r>
          </a:p>
          <a:p>
            <a:endParaRPr dirty="0"/>
          </a:p>
          <a:p>
            <a:r>
              <a:rPr dirty="0"/>
              <a:t>I am also interested in developing an advanced level course about data mining in pervasive computing. </a:t>
            </a:r>
          </a:p>
          <a:p>
            <a:endParaRPr dirty="0"/>
          </a:p>
          <a:p>
            <a:r>
              <a:rPr dirty="0"/>
              <a:t>I will focus on how to translate series of “raw” data in high-level knowledge by both algorithms (e.g. machine learning, statistics, and mathematical modeling) and perspectives from domain experts (psychologist, clinicians, and nurses).</a:t>
            </a:r>
          </a:p>
          <a:p>
            <a:r>
              <a:rPr dirty="0"/>
              <a:t>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a:spLocks noGrp="1" noRot="1" noChangeAspect="1"/>
          </p:cNvSpPr>
          <p:nvPr>
            <p:ph type="sldImg"/>
          </p:nvPr>
        </p:nvSpPr>
        <p:spPr>
          <a:prstGeom prst="rect">
            <a:avLst/>
          </a:prstGeom>
        </p:spPr>
        <p:txBody>
          <a:bodyPr/>
          <a:lstStyle/>
          <a:p>
            <a:endParaRPr/>
          </a:p>
        </p:txBody>
      </p:sp>
      <p:sp>
        <p:nvSpPr>
          <p:cNvPr id="176" name="Shape 176"/>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a:solidFill>
                  <a:srgbClr val="404040"/>
                </a:solidFill>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solidFill>
                  <a:srgbClr val="404040"/>
                </a:solidFill>
              </a:defRPr>
            </a:pPr>
            <a:r>
              <a:rPr lang="en-US" dirty="0"/>
              <a:t>In this thesis, I developed efficient algorithms that utilize stochastic approaches and machine learning methods to express the nature of the observed behavior in smart homes.</a:t>
            </a: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solidFill>
                  <a:srgbClr val="404040"/>
                </a:solidFill>
              </a:defRPr>
            </a:pP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1. we construct Mathematical model of indoor behavior by analyzing one temporal feature. The resulting mathematical model </a:t>
            </a:r>
            <a:r>
              <a:rPr lang="en-US" sz="2200" dirty="0" err="1">
                <a:effectLst/>
                <a:latin typeface="Helvetica Neue"/>
                <a:ea typeface="Helvetica Neue"/>
                <a:cs typeface="Helvetica Neue"/>
                <a:sym typeface="Helvetica Neue"/>
              </a:rPr>
              <a:t>openS</a:t>
            </a:r>
            <a:r>
              <a:rPr lang="en-US" sz="2200" dirty="0">
                <a:effectLst/>
                <a:latin typeface="Helvetica Neue"/>
                <a:ea typeface="Helvetica Neue"/>
                <a:cs typeface="Helvetica Neue"/>
                <a:sym typeface="Helvetica Neue"/>
              </a:rPr>
              <a:t> up the possibility of understanding the general principles behind human behavior.</a:t>
            </a:r>
          </a:p>
          <a:p>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2. focus on based on spatial and temporal features that extracted from smart home sensor data. </a:t>
            </a:r>
          </a:p>
          <a:p>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allows to us to investigate the complex dependencies of  activities. </a:t>
            </a:r>
          </a:p>
          <a:p>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3.  third, employ an IRL method to model indoor navigation and its behavior patterns by fuse two types of </a:t>
            </a:r>
          </a:p>
          <a:p>
            <a:r>
              <a:rPr lang="en-US" sz="2200" dirty="0">
                <a:effectLst/>
                <a:latin typeface="Helvetica Neue"/>
                <a:ea typeface="Helvetica Neue"/>
                <a:cs typeface="Helvetica Neue"/>
                <a:sym typeface="Helvetica Neue"/>
              </a:rPr>
              <a:t>features into one model. </a:t>
            </a:r>
          </a:p>
          <a:p>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b="0" dirty="0">
                <a:effectLst/>
                <a:latin typeface="Helvetica Neue"/>
                <a:ea typeface="Helvetica Neue"/>
                <a:cs typeface="Helvetica Neue"/>
                <a:sym typeface="Helvetica Neue"/>
              </a:rPr>
              <a:t>When data are combined from multiple sources, a challenge arises in creating a model that can include all available information. The IRL  method helps us construct a model that combines resident temporal and spatial information and also help us learn behavior preferences among population groups.</a:t>
            </a:r>
            <a:endParaRPr lang="en-US" sz="2200" b="1" dirty="0">
              <a:effectLst/>
              <a:latin typeface="Helvetica Neue"/>
              <a:ea typeface="Helvetica Neue"/>
              <a:cs typeface="Helvetica Neue"/>
              <a:sym typeface="Helvetica Neue"/>
            </a:endParaRPr>
          </a:p>
          <a:p>
            <a:endParaRPr lang="en-US" sz="2200" dirty="0">
              <a:effectLst/>
              <a:latin typeface="Helvetica Neue"/>
              <a:ea typeface="Helvetica Neue"/>
              <a:cs typeface="Helvetica Neue"/>
              <a:sym typeface="Helvetica Neue"/>
            </a:endParaRPr>
          </a:p>
          <a:p>
            <a:endParaRPr lang="en-US" sz="2200" dirty="0">
              <a:effectLst/>
              <a:latin typeface="Helvetica Neue"/>
              <a:ea typeface="Helvetica Neue"/>
              <a:cs typeface="Helvetica Neue"/>
              <a:sym typeface="Helvetica Neue"/>
            </a:endParaRPr>
          </a:p>
          <a:p>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solidFill>
                  <a:srgbClr val="404040"/>
                </a:solidFill>
              </a:defRPr>
            </a:pPr>
            <a:endParaRPr lang="en-US" sz="2200" dirty="0">
              <a:latin typeface="Helvetica Neue"/>
              <a:ea typeface="Helvetica Neue"/>
              <a:cs typeface="Helvetica Neue"/>
              <a:sym typeface="Helvetica Neue"/>
            </a:endParaRPr>
          </a:p>
          <a:p>
            <a:pPr>
              <a:defRPr>
                <a:solidFill>
                  <a:srgbClr val="404040"/>
                </a:solidFill>
              </a:defRPr>
            </a:pPr>
            <a:r>
              <a:rPr lang="en-US" dirty="0"/>
              <a:t>Note:  </a:t>
            </a:r>
          </a:p>
          <a:p>
            <a:pPr>
              <a:defRPr>
                <a:solidFill>
                  <a:srgbClr val="404040"/>
                </a:solidFill>
              </a:defRPr>
            </a:pPr>
            <a:r>
              <a:rPr lang="en-US" dirty="0"/>
              <a:t>Each of these offers a different modeling benefit</a:t>
            </a:r>
          </a:p>
          <a:p>
            <a:pPr>
              <a:defRPr>
                <a:solidFill>
                  <a:srgbClr val="404040"/>
                </a:solidFill>
              </a:defRPr>
            </a:pPr>
            <a:r>
              <a:rPr lang="en-US" dirty="0"/>
              <a:t>???</a:t>
            </a:r>
          </a:p>
          <a:p>
            <a:pPr>
              <a:defRPr>
                <a:solidFill>
                  <a:srgbClr val="404040"/>
                </a:solidFill>
              </a:defRPr>
            </a:pPr>
            <a:endParaRPr lang="en-US" dirty="0"/>
          </a:p>
          <a:p>
            <a:pPr>
              <a:defRPr>
                <a:solidFill>
                  <a:srgbClr val="404040"/>
                </a:solidFill>
              </a:defRPr>
            </a:pPr>
            <a:endParaRPr lang="en-US" dirty="0"/>
          </a:p>
          <a:p>
            <a:pPr>
              <a:defRPr>
                <a:solidFill>
                  <a:srgbClr val="404040"/>
                </a:solidFill>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solidFill>
                  <a:srgbClr val="404040"/>
                </a:solidFill>
              </a:defRPr>
            </a:pPr>
            <a:endParaRPr lang="en-US" dirty="0"/>
          </a:p>
        </p:txBody>
      </p:sp>
    </p:spTree>
    <p:extLst>
      <p:ext uri="{BB962C8B-B14F-4D97-AF65-F5344CB8AC3E}">
        <p14:creationId xmlns:p14="http://schemas.microsoft.com/office/powerpoint/2010/main" val="2754814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noRot="1" noChangeAspect="1"/>
          </p:cNvSpPr>
          <p:nvPr>
            <p:ph type="sldImg"/>
          </p:nvPr>
        </p:nvSpPr>
        <p:spPr>
          <a:prstGeom prst="rect">
            <a:avLst/>
          </a:prstGeom>
        </p:spPr>
        <p:txBody>
          <a:bodyPr/>
          <a:lstStyle/>
          <a:p>
            <a:endParaRPr/>
          </a:p>
        </p:txBody>
      </p:sp>
      <p:sp>
        <p:nvSpPr>
          <p:cNvPr id="286" name="Shape 28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970263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prstGeom prst="rect">
            <a:avLst/>
          </a:prstGeom>
        </p:spPr>
        <p:txBody>
          <a:bodyPr/>
          <a:lstStyle/>
          <a:p>
            <a:endParaRPr dirty="0"/>
          </a:p>
        </p:txBody>
      </p:sp>
      <p:sp>
        <p:nvSpPr>
          <p:cNvPr id="186" name="Shape 186"/>
          <p:cNvSpPr>
            <a:spLocks noGrp="1"/>
          </p:cNvSpPr>
          <p:nvPr>
            <p:ph type="body" sz="quarter" idx="1"/>
          </p:nvPr>
        </p:nvSpPr>
        <p:spPr>
          <a:prstGeom prst="rect">
            <a:avLst/>
          </a:prstGeom>
        </p:spPr>
        <p:txBody>
          <a:bodyPr/>
          <a:lstStyle/>
          <a:p>
            <a:r>
              <a:rPr dirty="0"/>
              <a:t>Here is an examples of smart home and sensor data. </a:t>
            </a:r>
          </a:p>
          <a:p>
            <a:endParaRPr dirty="0"/>
          </a:p>
          <a:p>
            <a:r>
              <a:rPr dirty="0"/>
              <a:t>Our sensors includes infrared motion/ambient light sensors, magnetic doors/ windows, and temperature sensors. All of these are ambient sensors that are only updated if there is a significant change in a state, for example, a door opening or closing. </a:t>
            </a:r>
            <a:endParaRPr lang="en-US" dirty="0"/>
          </a:p>
          <a:p>
            <a:endParaRPr dirty="0"/>
          </a:p>
          <a:p>
            <a:r>
              <a:rPr dirty="0"/>
              <a:t> (point to the graph)</a:t>
            </a:r>
          </a:p>
          <a:p>
            <a:r>
              <a:rPr dirty="0"/>
              <a:t>For the motion sensors, we have narrow-area and wide-area sensors. The Narrow-area motion sensors are placed on the ceilings above some specific items in the house, including above the stove, entryway, and dining chairs. This is because this kind of sensors can perceive motions that occur in a one-meter diameter area. </a:t>
            </a:r>
          </a:p>
          <a:p>
            <a:endParaRPr dirty="0"/>
          </a:p>
          <a:p>
            <a:r>
              <a:rPr dirty="0"/>
              <a:t>Wide-area motion sensors are installed on the ceiling in large rooms such as the kitchen, living rooms, and bedrooms, and have a much wider coverage so as to recognize motions happening anywhere in the room. </a:t>
            </a:r>
          </a:p>
          <a:p>
            <a:endParaRPr dirty="0"/>
          </a:p>
          <a:p>
            <a:r>
              <a:rPr dirty="0"/>
              <a:t>Magnetic sensors are used for external windows and doors, as well as for internal cabinets, and doors in bathrooms and living rooms. </a:t>
            </a:r>
          </a:p>
          <a:p>
            <a:endParaRPr dirty="0"/>
          </a:p>
          <a:p>
            <a:r>
              <a:rPr dirty="0"/>
              <a:t>Temperature sensors are placed in most of the rooms to both perceive key activities such as bathing and cooking, and to sense significant temperature changes at</a:t>
            </a:r>
          </a:p>
          <a:p>
            <a:r>
              <a:rPr dirty="0"/>
              <a:t>those points in each room.</a:t>
            </a:r>
          </a:p>
          <a:p>
            <a:endParaRPr dirty="0"/>
          </a:p>
          <a:p>
            <a:r>
              <a:rPr dirty="0"/>
              <a:t>===========</a:t>
            </a:r>
          </a:p>
          <a:p>
            <a:r>
              <a:rPr dirty="0"/>
              <a:t>Here is a sample of our SH sensor data. It includes timestamp, sensor location, sensor event (ON/OFF, OPEN/CLOSE), activities ( such as, cook, eat, sleep, personal hygiene). </a:t>
            </a:r>
          </a:p>
          <a:p>
            <a:endParaRPr dirty="0"/>
          </a:p>
          <a:p>
            <a:r>
              <a:rPr dirty="0"/>
              <a:t>Q: how many of you ran out of a building because of false fire alarm? </a:t>
            </a:r>
          </a:p>
          <a:p>
            <a:endParaRPr dirty="0"/>
          </a:p>
          <a:p>
            <a:r>
              <a:rPr dirty="0"/>
              <a:t>Similar to smoke detectors, smart home sensor may also send false information. That is, computational challenges exist in sensor data. </a:t>
            </a:r>
          </a:p>
          <a:p>
            <a:endParaRPr dirty="0"/>
          </a:p>
          <a:p>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prstGeom prst="rect">
            <a:avLst/>
          </a:prstGeom>
        </p:spPr>
        <p:txBody>
          <a:bodyPr/>
          <a:lstStyle/>
          <a:p>
            <a:endParaRPr dirty="0"/>
          </a:p>
        </p:txBody>
      </p:sp>
      <p:sp>
        <p:nvSpPr>
          <p:cNvPr id="186" name="Shape 186"/>
          <p:cNvSpPr>
            <a:spLocks noGrp="1"/>
          </p:cNvSpPr>
          <p:nvPr>
            <p:ph type="body" sz="quarter" idx="1"/>
          </p:nvPr>
        </p:nvSpPr>
        <p:spPr>
          <a:prstGeom prst="rect">
            <a:avLst/>
          </a:prstGeom>
        </p:spPr>
        <p:txBody>
          <a:bodyPr/>
          <a:lstStyle/>
          <a:p>
            <a:r>
              <a:rPr lang="en-US" dirty="0"/>
              <a:t>The </a:t>
            </a:r>
            <a:r>
              <a:rPr lang="en-US" dirty="0" err="1"/>
              <a:t>SHiB</a:t>
            </a:r>
            <a:r>
              <a:rPr lang="en-US" dirty="0"/>
              <a:t> architecture has three components: physical components, the middleware, and the software applications. </a:t>
            </a:r>
          </a:p>
          <a:p>
            <a:pPr marL="457200" indent="-457200">
              <a:buAutoNum type="arabicPeriod"/>
            </a:pPr>
            <a:r>
              <a:rPr lang="en-US" dirty="0"/>
              <a:t>The physical components include sensors and actuators that use a Zigbee “bridge” to communicate with the middleware, which is controlled by a publish/subscribe manager. </a:t>
            </a:r>
          </a:p>
          <a:p>
            <a:pPr marL="457200" indent="-457200">
              <a:buAutoNum type="arabicPeriod"/>
            </a:pPr>
            <a:r>
              <a:rPr lang="en-US" dirty="0"/>
              <a:t>The middleware is a process that adds the timestamp to sensor events and maintains sensor states. The middleware also uses a scribe bridge to store messages in a lasting archive, and an application bridge to share/exchange information with the applications. </a:t>
            </a:r>
          </a:p>
          <a:p>
            <a:pPr marL="457200" indent="-457200">
              <a:buAutoNum type="arabicPeriod"/>
            </a:pPr>
            <a:r>
              <a:rPr lang="en-US" dirty="0"/>
              <a:t>The </a:t>
            </a:r>
            <a:r>
              <a:rPr lang="en-US" dirty="0" err="1"/>
              <a:t>SHiB</a:t>
            </a:r>
            <a:r>
              <a:rPr lang="en-US" dirty="0"/>
              <a:t> architecture is easily maintained and expanded because of its lightweight bridge design (via application programming interfaces).</a:t>
            </a:r>
          </a:p>
          <a:p>
            <a:pPr marL="457200" indent="-457200">
              <a:buAutoNum type="arabicPeriod"/>
            </a:pPr>
            <a:endParaRPr lang="en-US" dirty="0"/>
          </a:p>
          <a:p>
            <a:r>
              <a:rPr lang="en-US" dirty="0"/>
              <a:t>During perception, control flows up from the physical components through the middleware to the software applications. </a:t>
            </a:r>
          </a:p>
          <a:p>
            <a:r>
              <a:rPr lang="en-US" dirty="0"/>
              <a:t>When taking an action, control moves down from the application layer to the physical components that automate the action. </a:t>
            </a:r>
          </a:p>
          <a:p>
            <a:r>
              <a:rPr lang="en-US" dirty="0"/>
              <a:t>Our goal is that each of the layers is lightweight, extensible and ready to use as is, without additional customization or training</a:t>
            </a:r>
          </a:p>
          <a:p>
            <a:pPr marL="457200" indent="-457200">
              <a:buAutoNum type="arabicPeriod"/>
            </a:pPr>
            <a:endParaRPr dirty="0"/>
          </a:p>
        </p:txBody>
      </p:sp>
    </p:spTree>
    <p:extLst>
      <p:ext uri="{BB962C8B-B14F-4D97-AF65-F5344CB8AC3E}">
        <p14:creationId xmlns:p14="http://schemas.microsoft.com/office/powerpoint/2010/main" val="1400868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rPr/>
              <a:t>‹#›</a:t>
            </a:fld>
            <a:endParaRPr dirty="0"/>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dirty="0"/>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99418" y="1951239"/>
            <a:ext cx="12305382" cy="805418"/>
          </a:xfrm>
        </p:spPr>
        <p:txBody>
          <a:bodyPr/>
          <a:lstStyle>
            <a:lvl1pPr>
              <a:defRPr sz="3413">
                <a:latin typeface="Lucida Sans" pitchFamily="34" charset="0"/>
              </a:defRPr>
            </a:lvl1pPr>
          </a:lstStyle>
          <a:p>
            <a:r>
              <a:rPr lang="en-US" dirty="0"/>
              <a:t>Click to edit Master title style</a:t>
            </a:r>
          </a:p>
        </p:txBody>
      </p:sp>
      <p:sp>
        <p:nvSpPr>
          <p:cNvPr id="3" name="Content Placeholder 2"/>
          <p:cNvSpPr>
            <a:spLocks noGrp="1"/>
          </p:cNvSpPr>
          <p:nvPr>
            <p:ph idx="1"/>
          </p:nvPr>
        </p:nvSpPr>
        <p:spPr>
          <a:xfrm>
            <a:off x="1325069" y="3252836"/>
            <a:ext cx="11054080" cy="3146769"/>
          </a:xfrm>
        </p:spPr>
        <p:txBody>
          <a:bodyPr lIns="457200" rIns="457200"/>
          <a:lstStyle>
            <a:lvl1pPr marL="489931" indent="-255126">
              <a:spcBef>
                <a:spcPts val="1707"/>
              </a:spcBef>
              <a:buSzPct val="100000"/>
              <a:buFont typeface="Arial" pitchFamily="34" charset="0"/>
              <a:buChar char="•"/>
              <a:defRPr sz="2844" b="0"/>
            </a:lvl1pPr>
            <a:lvl2pPr marL="724736" indent="-234805">
              <a:spcBef>
                <a:spcPts val="569"/>
              </a:spcBef>
              <a:buSzPct val="75000"/>
              <a:buFont typeface="Lucida Sans" panose="020B0602030504020204" pitchFamily="34" charset="0"/>
              <a:buChar char="–"/>
              <a:defRPr sz="2844"/>
            </a:lvl2pPr>
            <a:lvl3pPr marL="1131128" indent="-312110">
              <a:spcBef>
                <a:spcPts val="569"/>
              </a:spcBef>
              <a:buSzPct val="100000"/>
              <a:buFont typeface="Arial" panose="020B0604020202020204" pitchFamily="34" charset="0"/>
              <a:buChar char="•"/>
              <a:defRPr sz="2276"/>
            </a:lvl3pPr>
            <a:lvl4pPr marL="1300460" indent="-234805">
              <a:spcBef>
                <a:spcPts val="569"/>
              </a:spcBef>
              <a:buSzPct val="100000"/>
              <a:buFont typeface="Lucida Sans" panose="020B0602030504020204" pitchFamily="34" charset="0"/>
              <a:buChar char="–"/>
              <a:defRPr sz="2276"/>
            </a:lvl4pPr>
            <a:lvl5pPr marL="1535265" indent="-234805">
              <a:spcBef>
                <a:spcPts val="569"/>
              </a:spcBef>
              <a:buSzPct val="100000"/>
              <a:buFont typeface="Arial" pitchFamily="34" charset="0"/>
              <a:buChar char="•"/>
              <a:defRPr sz="227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3A67F9FB-8646-B645-83AE-3CC0D5B10148}"/>
              </a:ext>
            </a:extLst>
          </p:cNvPr>
          <p:cNvSpPr>
            <a:spLocks noGrp="1" noChangeArrowheads="1"/>
          </p:cNvSpPr>
          <p:nvPr userDrawn="1">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93DB483-2862-4740-A4AE-8B106BEBDBC0}"/>
              </a:ext>
            </a:extLst>
          </p:cNvPr>
          <p:cNvSpPr>
            <a:spLocks noGrp="1" noChangeArrowheads="1"/>
          </p:cNvSpPr>
          <p:nvPr userDrawn="1">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1D4CF40-4D1D-A741-8842-0FA9793A6A66}"/>
              </a:ext>
            </a:extLst>
          </p:cNvPr>
          <p:cNvSpPr>
            <a:spLocks noGrp="1" noChangeArrowheads="1"/>
          </p:cNvSpPr>
          <p:nvPr userDrawn="1">
            <p:ph type="sldNum" sz="quarter" idx="12"/>
          </p:nvPr>
        </p:nvSpPr>
        <p:spPr>
          <a:xfrm>
            <a:off x="6337911" y="9296400"/>
            <a:ext cx="322204" cy="348813"/>
          </a:xfrm>
          <a:ln/>
        </p:spPr>
        <p:txBody>
          <a:bodyPr/>
          <a:lstStyle>
            <a:lvl1pPr>
              <a:defRPr/>
            </a:lvl1pPr>
          </a:lstStyle>
          <a:p>
            <a:fld id="{64DF4CED-CB7D-E148-BC58-AE7DBC5E157D}" type="slidenum">
              <a:rPr lang="en-US" altLang="en-US"/>
              <a:pPr/>
              <a:t>‹#›</a:t>
            </a:fld>
            <a:endParaRPr lang="en-US" altLang="en-US"/>
          </a:p>
        </p:txBody>
      </p:sp>
    </p:spTree>
    <p:extLst>
      <p:ext uri="{BB962C8B-B14F-4D97-AF65-F5344CB8AC3E}">
        <p14:creationId xmlns:p14="http://schemas.microsoft.com/office/powerpoint/2010/main" val="230199116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18300" y="635000"/>
            <a:ext cx="5334000" cy="8216900"/>
          </a:xfrm>
          <a:prstGeom prst="rect">
            <a:avLst/>
          </a:prstGeom>
        </p:spPr>
        <p:txBody>
          <a:bodyPr lIns="91439" tIns="45719" rIns="91439" bIns="45719" anchor="t">
            <a:noAutofit/>
          </a:bodyPr>
          <a:lstStyle/>
          <a:p>
            <a:endParaRPr dirty="0"/>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0" y="2590800"/>
            <a:ext cx="5334000" cy="6286500"/>
          </a:xfrm>
          <a:prstGeom prst="rect">
            <a:avLst/>
          </a:prstGeom>
        </p:spPr>
        <p:txBody>
          <a:bodyPr lIns="91439" tIns="45719" rIns="91439" bIns="45719" anchor="t">
            <a:noAutofit/>
          </a:bodyPr>
          <a:lstStyle/>
          <a:p>
            <a:endParaRPr dirty="0"/>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rPr/>
              <a:t>‹#›</a:t>
            </a:fld>
            <a:endParaRPr dirty="0"/>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dirty="0"/>
          </a:p>
        </p:txBody>
      </p:sp>
      <p:sp>
        <p:nvSpPr>
          <p:cNvPr id="84" name="Image"/>
          <p:cNvSpPr>
            <a:spLocks noGrp="1"/>
          </p:cNvSpPr>
          <p:nvPr>
            <p:ph type="pic" sz="quarter" idx="14"/>
          </p:nvPr>
        </p:nvSpPr>
        <p:spPr>
          <a:xfrm>
            <a:off x="6718300" y="889000"/>
            <a:ext cx="5334000" cy="3771900"/>
          </a:xfrm>
          <a:prstGeom prst="rect">
            <a:avLst/>
          </a:prstGeom>
        </p:spPr>
        <p:txBody>
          <a:bodyPr lIns="91439" tIns="45719" rIns="91439" bIns="45719" anchor="t">
            <a:noAutofit/>
          </a:bodyPr>
          <a:lstStyle/>
          <a:p>
            <a:endParaRPr dirty="0"/>
          </a:p>
        </p:txBody>
      </p:sp>
      <p:sp>
        <p:nvSpPr>
          <p:cNvPr id="85" name="Image"/>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dirty="0"/>
          </a:p>
        </p:txBody>
      </p:sp>
      <p:sp>
        <p:nvSpPr>
          <p:cNvPr id="86"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94" name="“Type a quote here.”"/>
          <p:cNvSpPr txBox="1">
            <a:spLocks noGrp="1"/>
          </p:cNvSpPr>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Slide Number"/>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b="0">
                <a:latin typeface="Helvetica Neue Light"/>
                <a:ea typeface="Helvetica Neue Light"/>
                <a:cs typeface="Helvetica Neue Light"/>
                <a:sym typeface="Helvetica Neue Light"/>
              </a:defRPr>
            </a:lvl1pPr>
          </a:lstStyle>
          <a:p>
            <a:fld id="{86CB4B4D-7CA3-9044-876B-883B54F8677D}" type="slidenum">
              <a:rPr/>
              <a:t>‹#›</a:t>
            </a:fld>
            <a:endParaRPr dirty="0"/>
          </a:p>
        </p:txBody>
      </p:sp>
      <p:sp>
        <p:nvSpPr>
          <p:cNvPr id="4" name="Body Level One…"/>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3.tif"/><Relationship Id="rId4" Type="http://schemas.openxmlformats.org/officeDocument/2006/relationships/image" Target="../media/image12.tif"/></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tiff"/></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9.tiff"/><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1.tiff"/></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tif"/></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tiff"/><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tiff"/><Relationship Id="rId9"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image" Target="../media/image44.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5.xml"/><Relationship Id="rId5" Type="http://schemas.openxmlformats.org/officeDocument/2006/relationships/image" Target="../media/image50.tiff"/><Relationship Id="rId4" Type="http://schemas.openxmlformats.org/officeDocument/2006/relationships/image" Target="../media/image49.tiff"/></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5.xml"/><Relationship Id="rId5" Type="http://schemas.openxmlformats.org/officeDocument/2006/relationships/image" Target="../media/image53.png"/><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tif"/></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notesSlide" Target="../notesSlides/notesSlide5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opulation-level Behavior Analysis on Smart Environment Sensor Data"/>
          <p:cNvSpPr txBox="1">
            <a:spLocks noGrp="1"/>
          </p:cNvSpPr>
          <p:nvPr>
            <p:ph type="ctrTitle"/>
          </p:nvPr>
        </p:nvSpPr>
        <p:spPr>
          <a:xfrm>
            <a:off x="1270000" y="1472207"/>
            <a:ext cx="10464800" cy="2096493"/>
          </a:xfrm>
          <a:prstGeom prst="rect">
            <a:avLst/>
          </a:prstGeom>
        </p:spPr>
        <p:txBody>
          <a:bodyPr>
            <a:normAutofit/>
          </a:bodyPr>
          <a:lstStyle>
            <a:lvl1pPr algn="l">
              <a:defRPr sz="4700" b="1">
                <a:solidFill>
                  <a:srgbClr val="7A0816"/>
                </a:solidFill>
                <a:latin typeface="Helvetica Neue"/>
                <a:ea typeface="Helvetica Neue"/>
                <a:cs typeface="Helvetica Neue"/>
                <a:sym typeface="Helvetica Neue"/>
              </a:defRPr>
            </a:lvl1pPr>
          </a:lstStyle>
          <a:p>
            <a:r>
              <a:rPr lang="en-US" sz="5500" dirty="0">
                <a:solidFill>
                  <a:srgbClr val="0070C0"/>
                </a:solidFill>
              </a:rPr>
              <a:t>IoT design and its applications</a:t>
            </a:r>
          </a:p>
        </p:txBody>
      </p:sp>
      <p:sp>
        <p:nvSpPr>
          <p:cNvPr id="120" name="Beiyu Lin…"/>
          <p:cNvSpPr txBox="1">
            <a:spLocks noGrp="1"/>
          </p:cNvSpPr>
          <p:nvPr>
            <p:ph type="subTitle" sz="quarter" idx="1"/>
          </p:nvPr>
        </p:nvSpPr>
        <p:spPr>
          <a:xfrm>
            <a:off x="3309019" y="4449216"/>
            <a:ext cx="6386762" cy="1994943"/>
          </a:xfrm>
          <a:prstGeom prst="rect">
            <a:avLst/>
          </a:prstGeom>
        </p:spPr>
        <p:txBody>
          <a:bodyPr lIns="12700" tIns="12700" rIns="12700" bIns="12700" anchor="ctr"/>
          <a:lstStyle/>
          <a:p>
            <a:pPr lvl="3">
              <a:lnSpc>
                <a:spcPct val="150000"/>
              </a:lnSpc>
              <a:defRPr sz="3500"/>
            </a:pPr>
            <a:r>
              <a:rPr dirty="0"/>
              <a:t>Beiyu Lin </a:t>
            </a:r>
          </a:p>
        </p:txBody>
      </p:sp>
      <p:sp>
        <p:nvSpPr>
          <p:cNvPr id="121" name="Slide Number"/>
          <p:cNvSpPr txBox="1">
            <a:spLocks noGrp="1"/>
          </p:cNvSpPr>
          <p:nvPr>
            <p:ph type="sldNum" sz="quarter" idx="2"/>
          </p:nvPr>
        </p:nvSpPr>
        <p:spPr>
          <a:xfrm>
            <a:off x="6385373" y="9296400"/>
            <a:ext cx="227280" cy="32430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lide Number"/>
          <p:cNvSpPr txBox="1">
            <a:spLocks noGrp="1"/>
          </p:cNvSpPr>
          <p:nvPr>
            <p:ph type="sldNum" sz="quarter" idx="2"/>
          </p:nvPr>
        </p:nvSpPr>
        <p:spPr>
          <a:xfrm>
            <a:off x="6385373" y="9296400"/>
            <a:ext cx="227280" cy="32430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10</a:t>
            </a:fld>
            <a:endParaRPr/>
          </a:p>
        </p:txBody>
      </p:sp>
      <p:pic>
        <p:nvPicPr>
          <p:cNvPr id="157" name="Image" descr="Image"/>
          <p:cNvPicPr>
            <a:picLocks noChangeAspect="1"/>
          </p:cNvPicPr>
          <p:nvPr/>
        </p:nvPicPr>
        <p:blipFill>
          <a:blip r:embed="rId3">
            <a:alphaModFix amt="85382"/>
          </a:blip>
          <a:stretch>
            <a:fillRect/>
          </a:stretch>
        </p:blipFill>
        <p:spPr>
          <a:xfrm>
            <a:off x="673804" y="4262658"/>
            <a:ext cx="11657192" cy="4533353"/>
          </a:xfrm>
          <a:prstGeom prst="rect">
            <a:avLst/>
          </a:prstGeom>
          <a:ln w="12700">
            <a:miter lim="400000"/>
          </a:ln>
        </p:spPr>
      </p:pic>
      <p:grpSp>
        <p:nvGrpSpPr>
          <p:cNvPr id="165" name="Group"/>
          <p:cNvGrpSpPr/>
          <p:nvPr/>
        </p:nvGrpSpPr>
        <p:grpSpPr>
          <a:xfrm>
            <a:off x="967196" y="1952011"/>
            <a:ext cx="3661259" cy="2490187"/>
            <a:chOff x="-400609" y="476171"/>
            <a:chExt cx="3661256" cy="2490185"/>
          </a:xfrm>
        </p:grpSpPr>
        <p:sp>
          <p:nvSpPr>
            <p:cNvPr id="173" name="Connection Line"/>
            <p:cNvSpPr/>
            <p:nvPr/>
          </p:nvSpPr>
          <p:spPr>
            <a:xfrm>
              <a:off x="556618" y="1627017"/>
              <a:ext cx="1066801" cy="133933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8232"/>
                  </a:lnTo>
                  <a:lnTo>
                    <a:pt x="0" y="8232"/>
                  </a:lnTo>
                  <a:lnTo>
                    <a:pt x="0" y="21600"/>
                  </a:lnTo>
                </a:path>
              </a:pathLst>
            </a:custGeom>
            <a:noFill/>
            <a:ln w="38100" cap="flat">
              <a:solidFill>
                <a:srgbClr val="3F3F3F">
                  <a:alpha val="70816"/>
                </a:srgbClr>
              </a:solidFill>
              <a:prstDash val="solid"/>
              <a:miter lim="400000"/>
              <a:headEnd type="triangle" w="med" len="med"/>
            </a:ln>
            <a:effectLst/>
          </p:spPr>
          <p:txBody>
            <a:bodyPr/>
            <a:lstStyle/>
            <a:p>
              <a:endParaRPr/>
            </a:p>
          </p:txBody>
        </p:sp>
        <p:sp>
          <p:nvSpPr>
            <p:cNvPr id="163" name="Formal Models…"/>
            <p:cNvSpPr txBox="1"/>
            <p:nvPr/>
          </p:nvSpPr>
          <p:spPr>
            <a:xfrm>
              <a:off x="-400609" y="476171"/>
              <a:ext cx="3661256" cy="7797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rPr lang="en-US" sz="2200" dirty="0">
                  <a:solidFill>
                    <a:srgbClr val="0070C0"/>
                  </a:solidFill>
                </a:rPr>
                <a:t>Computational Challenges</a:t>
              </a:r>
            </a:p>
            <a:p>
              <a:r>
                <a:rPr lang="en-US" sz="2200" dirty="0">
                  <a:solidFill>
                    <a:srgbClr val="0070C0"/>
                  </a:solidFill>
                </a:rPr>
                <a:t> in Sensor Data</a:t>
              </a:r>
              <a:r>
                <a:rPr sz="2200" dirty="0">
                  <a:solidFill>
                    <a:srgbClr val="0070C0"/>
                  </a:solidFill>
                </a:rPr>
                <a:t> </a:t>
              </a:r>
            </a:p>
          </p:txBody>
        </p:sp>
      </p:grpSp>
      <p:sp>
        <p:nvSpPr>
          <p:cNvPr id="171" name="Contributions"/>
          <p:cNvSpPr txBox="1"/>
          <p:nvPr/>
        </p:nvSpPr>
        <p:spPr>
          <a:xfrm>
            <a:off x="698500" y="590946"/>
            <a:ext cx="11064907" cy="742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lnSpcReduction="10000"/>
          </a:bodyPr>
          <a:lstStyle>
            <a:lvl1pPr algn="l" defTabSz="525779">
              <a:defRPr sz="4230">
                <a:solidFill>
                  <a:srgbClr val="7A0816"/>
                </a:solidFill>
              </a:defRPr>
            </a:lvl1pPr>
          </a:lstStyle>
          <a:p>
            <a:r>
              <a:rPr lang="en-US" dirty="0">
                <a:solidFill>
                  <a:srgbClr val="0070C0"/>
                </a:solidFill>
              </a:rPr>
              <a:t>Step 1</a:t>
            </a:r>
            <a:endParaRPr dirty="0">
              <a:solidFill>
                <a:srgbClr val="0070C0"/>
              </a:solidFill>
            </a:endParaRPr>
          </a:p>
        </p:txBody>
      </p:sp>
    </p:spTree>
    <p:extLst>
      <p:ext uri="{BB962C8B-B14F-4D97-AF65-F5344CB8AC3E}">
        <p14:creationId xmlns:p14="http://schemas.microsoft.com/office/powerpoint/2010/main" val="28245974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lide Number"/>
          <p:cNvSpPr txBox="1">
            <a:spLocks noGrp="1"/>
          </p:cNvSpPr>
          <p:nvPr>
            <p:ph type="sldNum" sz="quarter" idx="2"/>
          </p:nvPr>
        </p:nvSpPr>
        <p:spPr>
          <a:xfrm>
            <a:off x="6385373" y="9296400"/>
            <a:ext cx="227280" cy="32430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11</a:t>
            </a:fld>
            <a:endParaRPr dirty="0"/>
          </a:p>
        </p:txBody>
      </p:sp>
      <p:sp>
        <p:nvSpPr>
          <p:cNvPr id="189" name="Sensor Data —Computational Challenges"/>
          <p:cNvSpPr txBox="1"/>
          <p:nvPr/>
        </p:nvSpPr>
        <p:spPr>
          <a:xfrm>
            <a:off x="698500" y="590946"/>
            <a:ext cx="10991174" cy="742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lnSpcReduction="10000"/>
          </a:bodyPr>
          <a:lstStyle>
            <a:lvl1pPr algn="l" defTabSz="525779">
              <a:defRPr sz="4230">
                <a:solidFill>
                  <a:srgbClr val="7A0816"/>
                </a:solidFill>
              </a:defRPr>
            </a:lvl1pPr>
          </a:lstStyle>
          <a:p>
            <a:r>
              <a:rPr dirty="0">
                <a:solidFill>
                  <a:srgbClr val="0070C0"/>
                </a:solidFill>
              </a:rPr>
              <a:t>Sensor Data—Computational Challenges </a:t>
            </a:r>
          </a:p>
        </p:txBody>
      </p:sp>
      <p:grpSp>
        <p:nvGrpSpPr>
          <p:cNvPr id="199" name="Group"/>
          <p:cNvGrpSpPr/>
          <p:nvPr/>
        </p:nvGrpSpPr>
        <p:grpSpPr>
          <a:xfrm>
            <a:off x="577264" y="5272715"/>
            <a:ext cx="12241884" cy="2806292"/>
            <a:chOff x="0" y="0"/>
            <a:chExt cx="12241883" cy="2806291"/>
          </a:xfrm>
        </p:grpSpPr>
        <p:pic>
          <p:nvPicPr>
            <p:cNvPr id="190" name="20196395.jpg" descr="20196395.jpg"/>
            <p:cNvPicPr>
              <a:picLocks noChangeAspect="1"/>
            </p:cNvPicPr>
            <p:nvPr/>
          </p:nvPicPr>
          <p:blipFill>
            <a:blip r:embed="rId3"/>
            <a:srcRect l="21875" t="10971" r="21875" b="34489"/>
            <a:stretch>
              <a:fillRect/>
            </a:stretch>
          </p:blipFill>
          <p:spPr>
            <a:xfrm>
              <a:off x="0" y="4056"/>
              <a:ext cx="2742034" cy="2802235"/>
            </a:xfrm>
            <a:prstGeom prst="rect">
              <a:avLst/>
            </a:prstGeom>
            <a:ln w="12700" cap="flat">
              <a:noFill/>
              <a:miter lim="400000"/>
            </a:ln>
            <a:effectLst/>
          </p:spPr>
        </p:pic>
        <p:pic>
          <p:nvPicPr>
            <p:cNvPr id="193" name="Image" descr="Image"/>
            <p:cNvPicPr>
              <a:picLocks noChangeAspect="1"/>
            </p:cNvPicPr>
            <p:nvPr/>
          </p:nvPicPr>
          <p:blipFill>
            <a:blip r:embed="rId4"/>
            <a:stretch>
              <a:fillRect/>
            </a:stretch>
          </p:blipFill>
          <p:spPr>
            <a:xfrm>
              <a:off x="3085423" y="0"/>
              <a:ext cx="4159309" cy="2772873"/>
            </a:xfrm>
            <a:prstGeom prst="rect">
              <a:avLst/>
            </a:prstGeom>
            <a:ln w="12700" cap="flat">
              <a:noFill/>
              <a:miter lim="400000"/>
            </a:ln>
            <a:effectLst/>
          </p:spPr>
        </p:pic>
        <p:pic>
          <p:nvPicPr>
            <p:cNvPr id="196" name="Image" descr="Image"/>
            <p:cNvPicPr>
              <a:picLocks noChangeAspect="1"/>
            </p:cNvPicPr>
            <p:nvPr/>
          </p:nvPicPr>
          <p:blipFill>
            <a:blip r:embed="rId5"/>
            <a:stretch>
              <a:fillRect/>
            </a:stretch>
          </p:blipFill>
          <p:spPr>
            <a:xfrm>
              <a:off x="7588122" y="0"/>
              <a:ext cx="4653761" cy="2760706"/>
            </a:xfrm>
            <a:prstGeom prst="rect">
              <a:avLst/>
            </a:prstGeom>
            <a:ln w="12700" cap="flat">
              <a:noFill/>
              <a:miter lim="400000"/>
            </a:ln>
            <a:effectLst/>
          </p:spPr>
        </p:pic>
      </p:grpSp>
      <p:graphicFrame>
        <p:nvGraphicFramePr>
          <p:cNvPr id="200" name="Table"/>
          <p:cNvGraphicFramePr/>
          <p:nvPr>
            <p:extLst>
              <p:ext uri="{D42A27DB-BD31-4B8C-83A1-F6EECF244321}">
                <p14:modId xmlns:p14="http://schemas.microsoft.com/office/powerpoint/2010/main" val="1247552219"/>
              </p:ext>
            </p:extLst>
          </p:nvPr>
        </p:nvGraphicFramePr>
        <p:xfrm>
          <a:off x="1187346" y="1764628"/>
          <a:ext cx="10630106" cy="2395018"/>
        </p:xfrm>
        <a:graphic>
          <a:graphicData uri="http://schemas.openxmlformats.org/drawingml/2006/table">
            <a:tbl>
              <a:tblPr>
                <a:tableStyleId>{2708684C-4D16-4618-839F-0558EEFCDFE6}</a:tableStyleId>
              </a:tblPr>
              <a:tblGrid>
                <a:gridCol w="4563694">
                  <a:extLst>
                    <a:ext uri="{9D8B030D-6E8A-4147-A177-3AD203B41FA5}">
                      <a16:colId xmlns:a16="http://schemas.microsoft.com/office/drawing/2014/main" val="20000"/>
                    </a:ext>
                  </a:extLst>
                </a:gridCol>
                <a:gridCol w="1303912">
                  <a:extLst>
                    <a:ext uri="{9D8B030D-6E8A-4147-A177-3AD203B41FA5}">
                      <a16:colId xmlns:a16="http://schemas.microsoft.com/office/drawing/2014/main" val="20001"/>
                    </a:ext>
                  </a:extLst>
                </a:gridCol>
                <a:gridCol w="4762500">
                  <a:extLst>
                    <a:ext uri="{9D8B030D-6E8A-4147-A177-3AD203B41FA5}">
                      <a16:colId xmlns:a16="http://schemas.microsoft.com/office/drawing/2014/main" val="20002"/>
                    </a:ext>
                  </a:extLst>
                </a:gridCol>
              </a:tblGrid>
              <a:tr h="659029">
                <a:tc>
                  <a:txBody>
                    <a:bodyPr/>
                    <a:lstStyle/>
                    <a:p>
                      <a:pPr algn="l" defTabSz="457200">
                        <a:lnSpc>
                          <a:spcPct val="117999"/>
                        </a:lnSpc>
                        <a:defRPr sz="1800"/>
                      </a:pPr>
                      <a:r>
                        <a:rPr sz="3200" dirty="0">
                          <a:sym typeface="Helvetica Neue"/>
                        </a:rPr>
                        <a:t>Missing values</a:t>
                      </a:r>
                    </a:p>
                  </a:txBody>
                  <a:tcPr marL="50800" marR="50800" marT="50800" marB="50800" anchor="ctr" horzOverflow="overflow">
                    <a:lnL w="12700">
                      <a:miter lim="400000"/>
                    </a:lnL>
                    <a:lnR w="12700">
                      <a:miter lim="400000"/>
                    </a:lnR>
                    <a:lnT w="12700">
                      <a:miter lim="400000"/>
                    </a:lnT>
                    <a:lnB w="12700">
                      <a:miter lim="400000"/>
                    </a:lnB>
                  </a:tcPr>
                </a:tc>
                <a:tc>
                  <a:txBody>
                    <a:bodyPr/>
                    <a:lstStyle/>
                    <a:p>
                      <a:pPr algn="l" defTabSz="914400">
                        <a:defRPr sz="2200">
                          <a:sym typeface="Helvetica Neue"/>
                        </a:defRPr>
                      </a:pPr>
                      <a:endParaRPr dirty="0"/>
                    </a:p>
                  </a:txBody>
                  <a:tcPr marL="50800" marR="50800" marT="50800" marB="50800" anchor="ctr" horzOverflow="overflow">
                    <a:lnL w="12700">
                      <a:miter lim="400000"/>
                    </a:lnL>
                    <a:lnR w="12700">
                      <a:miter lim="400000"/>
                    </a:lnR>
                    <a:lnT w="12700">
                      <a:miter lim="400000"/>
                    </a:lnT>
                    <a:lnB w="12700">
                      <a:miter lim="400000"/>
                    </a:lnB>
                  </a:tcPr>
                </a:tc>
                <a:tc>
                  <a:txBody>
                    <a:bodyPr/>
                    <a:lstStyle/>
                    <a:p>
                      <a:pPr algn="l" defTabSz="914400">
                        <a:defRPr sz="1800"/>
                      </a:pPr>
                      <a:r>
                        <a:rPr sz="3200" dirty="0">
                          <a:sym typeface="Helvetica Neue"/>
                        </a:rPr>
                        <a:t>Sensor failures</a:t>
                      </a:r>
                    </a:p>
                  </a:txBody>
                  <a:tcPr marL="50800" marR="50800" marT="50800" marB="508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r h="659029">
                <a:tc>
                  <a:txBody>
                    <a:bodyPr/>
                    <a:lstStyle/>
                    <a:p>
                      <a:pPr algn="l" defTabSz="457200">
                        <a:lnSpc>
                          <a:spcPct val="117999"/>
                        </a:lnSpc>
                        <a:defRPr sz="1800"/>
                      </a:pPr>
                      <a:r>
                        <a:rPr sz="3200" dirty="0">
                          <a:sym typeface="Helvetica Neue"/>
                        </a:rPr>
                        <a:t>Sensor jitters</a:t>
                      </a:r>
                    </a:p>
                  </a:txBody>
                  <a:tcPr marL="50800" marR="50800" marT="50800" marB="50800" anchor="ctr" horzOverflow="overflow">
                    <a:lnL w="12700">
                      <a:miter lim="400000"/>
                    </a:lnL>
                    <a:lnR w="12700">
                      <a:miter lim="400000"/>
                    </a:lnR>
                    <a:lnT w="12700">
                      <a:miter lim="400000"/>
                    </a:lnT>
                    <a:lnB w="12700">
                      <a:miter lim="400000"/>
                    </a:lnB>
                  </a:tcPr>
                </a:tc>
                <a:tc>
                  <a:txBody>
                    <a:bodyPr/>
                    <a:lstStyle/>
                    <a:p>
                      <a:pPr algn="l" defTabSz="914400">
                        <a:defRPr sz="2200">
                          <a:sym typeface="Helvetica Neue"/>
                        </a:defRPr>
                      </a:pPr>
                      <a:endParaRPr dirty="0"/>
                    </a:p>
                  </a:txBody>
                  <a:tcPr marL="50800" marR="50800" marT="50800" marB="50800" anchor="ctr" horzOverflow="overflow">
                    <a:lnL w="12700">
                      <a:miter lim="400000"/>
                    </a:lnL>
                    <a:lnR w="12700">
                      <a:miter lim="400000"/>
                    </a:lnR>
                    <a:lnT w="12700">
                      <a:miter lim="400000"/>
                    </a:lnT>
                    <a:lnB w="12700">
                      <a:miter lim="400000"/>
                    </a:lnB>
                  </a:tcPr>
                </a:tc>
                <a:tc>
                  <a:txBody>
                    <a:bodyPr/>
                    <a:lstStyle/>
                    <a:p>
                      <a:pPr algn="l" defTabSz="914400">
                        <a:defRPr sz="1800"/>
                      </a:pPr>
                      <a:r>
                        <a:rPr sz="3200" dirty="0">
                          <a:sym typeface="Helvetica Neue"/>
                        </a:rPr>
                        <a:t>Guest in the house</a:t>
                      </a:r>
                    </a:p>
                  </a:txBody>
                  <a:tcPr marL="50800" marR="50800" marT="50800" marB="508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1"/>
                  </a:ext>
                </a:extLst>
              </a:tr>
              <a:tr h="1055420">
                <a:tc>
                  <a:txBody>
                    <a:bodyPr/>
                    <a:lstStyle/>
                    <a:p>
                      <a:pPr algn="l">
                        <a:defRPr sz="1800"/>
                      </a:pPr>
                      <a:r>
                        <a:rPr sz="3200" dirty="0">
                          <a:sym typeface="Helvetica Neue"/>
                        </a:rPr>
                        <a:t>Processing features in real time</a:t>
                      </a:r>
                      <a:r>
                        <a:rPr lang="en-US" sz="3200" dirty="0">
                          <a:sym typeface="Helvetica Neue"/>
                        </a:rPr>
                        <a:t>…</a:t>
                      </a:r>
                      <a:endParaRPr sz="3200" dirty="0">
                        <a:sym typeface="Helvetica Neue"/>
                      </a:endParaRPr>
                    </a:p>
                  </a:txBody>
                  <a:tcPr marL="50800" marR="50800" marT="50800" marB="50800" anchor="ctr" horzOverflow="overflow">
                    <a:lnL w="12700">
                      <a:miter lim="400000"/>
                    </a:lnL>
                    <a:lnR w="12700">
                      <a:miter lim="400000"/>
                    </a:lnR>
                    <a:lnT w="12700">
                      <a:miter lim="400000"/>
                    </a:lnT>
                    <a:lnB w="12700">
                      <a:miter lim="400000"/>
                    </a:lnB>
                  </a:tcPr>
                </a:tc>
                <a:tc>
                  <a:txBody>
                    <a:bodyPr/>
                    <a:lstStyle/>
                    <a:p>
                      <a:pPr algn="l" defTabSz="914400">
                        <a:defRPr sz="2200">
                          <a:sym typeface="Helvetica Neue"/>
                        </a:defRPr>
                      </a:pPr>
                      <a:endParaRPr dirty="0"/>
                    </a:p>
                  </a:txBody>
                  <a:tcPr marL="50800" marR="50800" marT="50800" marB="50800" anchor="ctr" horzOverflow="overflow">
                    <a:lnL w="12700">
                      <a:miter lim="400000"/>
                    </a:lnL>
                    <a:lnR w="12700">
                      <a:miter lim="400000"/>
                    </a:lnR>
                    <a:lnT w="12700">
                      <a:miter lim="400000"/>
                    </a:lnT>
                    <a:lnB w="12700">
                      <a:miter lim="400000"/>
                    </a:lnB>
                  </a:tcPr>
                </a:tc>
                <a:tc>
                  <a:txBody>
                    <a:bodyPr/>
                    <a:lstStyle/>
                    <a:p>
                      <a:pPr algn="l">
                        <a:defRPr sz="1800"/>
                      </a:pPr>
                      <a:r>
                        <a:rPr sz="3200" dirty="0">
                          <a:sym typeface="Helvetica Neue"/>
                        </a:rPr>
                        <a:t>Residents test sensors for fun…</a:t>
                      </a:r>
                    </a:p>
                  </a:txBody>
                  <a:tcPr marL="50800" marR="50800" marT="50800" marB="508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2"/>
                  </a:ext>
                </a:extLst>
              </a:tr>
            </a:tbl>
          </a:graphicData>
        </a:graphic>
      </p:graphicFrame>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lide Number"/>
          <p:cNvSpPr txBox="1">
            <a:spLocks noGrp="1"/>
          </p:cNvSpPr>
          <p:nvPr>
            <p:ph type="sldNum" sz="quarter" idx="2"/>
          </p:nvPr>
        </p:nvSpPr>
        <p:spPr>
          <a:xfrm>
            <a:off x="6385373" y="9296400"/>
            <a:ext cx="227280" cy="32430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12</a:t>
            </a:fld>
            <a:endParaRPr dirty="0"/>
          </a:p>
        </p:txBody>
      </p:sp>
      <p:sp>
        <p:nvSpPr>
          <p:cNvPr id="189" name="Sensor Data —Computational Challenges"/>
          <p:cNvSpPr txBox="1"/>
          <p:nvPr/>
        </p:nvSpPr>
        <p:spPr>
          <a:xfrm>
            <a:off x="698500" y="590946"/>
            <a:ext cx="10991174" cy="742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lnSpcReduction="10000"/>
          </a:bodyPr>
          <a:lstStyle>
            <a:lvl1pPr algn="l" defTabSz="525779">
              <a:defRPr sz="4230">
                <a:solidFill>
                  <a:srgbClr val="7A0816"/>
                </a:solidFill>
              </a:defRPr>
            </a:lvl1pPr>
          </a:lstStyle>
          <a:p>
            <a:r>
              <a:rPr dirty="0">
                <a:solidFill>
                  <a:srgbClr val="0070C0"/>
                </a:solidFill>
              </a:rPr>
              <a:t>Sensor Data—Computational Challenges </a:t>
            </a:r>
          </a:p>
        </p:txBody>
      </p:sp>
      <p:grpSp>
        <p:nvGrpSpPr>
          <p:cNvPr id="18" name="Group 17">
            <a:extLst>
              <a:ext uri="{FF2B5EF4-FFF2-40B4-BE49-F238E27FC236}">
                <a16:creationId xmlns:a16="http://schemas.microsoft.com/office/drawing/2014/main" id="{CA8932FF-D9B7-904F-80FE-DED05A200E13}"/>
              </a:ext>
            </a:extLst>
          </p:cNvPr>
          <p:cNvGrpSpPr/>
          <p:nvPr/>
        </p:nvGrpSpPr>
        <p:grpSpPr>
          <a:xfrm>
            <a:off x="540536" y="2398233"/>
            <a:ext cx="11689674" cy="3788964"/>
            <a:chOff x="168716" y="1687033"/>
            <a:chExt cx="11689674" cy="3788964"/>
          </a:xfrm>
        </p:grpSpPr>
        <p:graphicFrame>
          <p:nvGraphicFramePr>
            <p:cNvPr id="15" name="Table">
              <a:extLst>
                <a:ext uri="{FF2B5EF4-FFF2-40B4-BE49-F238E27FC236}">
                  <a16:creationId xmlns:a16="http://schemas.microsoft.com/office/drawing/2014/main" id="{9EE75D1E-5E54-A346-806F-473D88A3E933}"/>
                </a:ext>
              </a:extLst>
            </p:cNvPr>
            <p:cNvGraphicFramePr/>
            <p:nvPr>
              <p:extLst>
                <p:ext uri="{D42A27DB-BD31-4B8C-83A1-F6EECF244321}">
                  <p14:modId xmlns:p14="http://schemas.microsoft.com/office/powerpoint/2010/main" val="2723294662"/>
                </p:ext>
              </p:extLst>
            </p:nvPr>
          </p:nvGraphicFramePr>
          <p:xfrm>
            <a:off x="698500" y="1687033"/>
            <a:ext cx="10630106" cy="659029"/>
          </p:xfrm>
          <a:graphic>
            <a:graphicData uri="http://schemas.openxmlformats.org/drawingml/2006/table">
              <a:tbl>
                <a:tblPr>
                  <a:tableStyleId>{2708684C-4D16-4618-839F-0558EEFCDFE6}</a:tableStyleId>
                </a:tblPr>
                <a:tblGrid>
                  <a:gridCol w="4563694">
                    <a:extLst>
                      <a:ext uri="{9D8B030D-6E8A-4147-A177-3AD203B41FA5}">
                        <a16:colId xmlns:a16="http://schemas.microsoft.com/office/drawing/2014/main" val="20000"/>
                      </a:ext>
                    </a:extLst>
                  </a:gridCol>
                  <a:gridCol w="1303912">
                    <a:extLst>
                      <a:ext uri="{9D8B030D-6E8A-4147-A177-3AD203B41FA5}">
                        <a16:colId xmlns:a16="http://schemas.microsoft.com/office/drawing/2014/main" val="20001"/>
                      </a:ext>
                    </a:extLst>
                  </a:gridCol>
                  <a:gridCol w="4762500">
                    <a:extLst>
                      <a:ext uri="{9D8B030D-6E8A-4147-A177-3AD203B41FA5}">
                        <a16:colId xmlns:a16="http://schemas.microsoft.com/office/drawing/2014/main" val="20002"/>
                      </a:ext>
                    </a:extLst>
                  </a:gridCol>
                </a:tblGrid>
                <a:tr h="659029">
                  <a:tc>
                    <a:txBody>
                      <a:bodyPr/>
                      <a:lstStyle/>
                      <a:p>
                        <a:pPr algn="l" defTabSz="457200">
                          <a:lnSpc>
                            <a:spcPct val="117999"/>
                          </a:lnSpc>
                          <a:defRPr sz="1800"/>
                        </a:pPr>
                        <a:r>
                          <a:rPr lang="en-US" sz="3200" dirty="0">
                            <a:sym typeface="Helvetica Neue"/>
                          </a:rPr>
                          <a:t>Clean jitters</a:t>
                        </a:r>
                        <a:endParaRPr sz="3200" dirty="0">
                          <a:sym typeface="Helvetica Neue"/>
                        </a:endParaRPr>
                      </a:p>
                    </a:txBody>
                    <a:tcPr marL="50800" marR="50800" marT="50800" marB="50800" anchor="ctr" horzOverflow="overflow">
                      <a:lnL w="12700">
                        <a:miter lim="400000"/>
                      </a:lnL>
                      <a:lnR w="12700">
                        <a:miter lim="400000"/>
                      </a:lnR>
                      <a:lnT w="12700">
                        <a:miter lim="400000"/>
                      </a:lnT>
                      <a:lnB w="12700">
                        <a:miter lim="400000"/>
                      </a:lnB>
                    </a:tcPr>
                  </a:tc>
                  <a:tc>
                    <a:txBody>
                      <a:bodyPr/>
                      <a:lstStyle/>
                      <a:p>
                        <a:pPr algn="l" defTabSz="914400">
                          <a:defRPr sz="2200">
                            <a:sym typeface="Helvetica Neue"/>
                          </a:defRPr>
                        </a:pPr>
                        <a:endParaRPr dirty="0"/>
                      </a:p>
                    </a:txBody>
                    <a:tcPr marL="50800" marR="50800" marT="50800" marB="50800" anchor="ctr" horzOverflow="overflow">
                      <a:lnL w="12700">
                        <a:miter lim="400000"/>
                      </a:lnL>
                      <a:lnR w="12700">
                        <a:miter lim="400000"/>
                      </a:lnR>
                      <a:lnT w="12700">
                        <a:miter lim="400000"/>
                      </a:lnT>
                      <a:lnB w="12700">
                        <a:miter lim="400000"/>
                      </a:lnB>
                    </a:tcPr>
                  </a:tc>
                  <a:tc>
                    <a:txBody>
                      <a:bodyPr/>
                      <a:lstStyle/>
                      <a:p>
                        <a:pPr algn="l" defTabSz="914400">
                          <a:defRPr sz="1800"/>
                        </a:pPr>
                        <a:endParaRPr sz="3200" dirty="0">
                          <a:sym typeface="Helvetica Neue"/>
                        </a:endParaRPr>
                      </a:p>
                    </a:txBody>
                    <a:tcPr marL="50800" marR="50800" marT="50800" marB="508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bl>
            </a:graphicData>
          </a:graphic>
        </p:graphicFrame>
        <p:grpSp>
          <p:nvGrpSpPr>
            <p:cNvPr id="17" name="Group 16">
              <a:extLst>
                <a:ext uri="{FF2B5EF4-FFF2-40B4-BE49-F238E27FC236}">
                  <a16:creationId xmlns:a16="http://schemas.microsoft.com/office/drawing/2014/main" id="{7D6BF4A3-85B5-3249-A995-51CB841EDF53}"/>
                </a:ext>
              </a:extLst>
            </p:cNvPr>
            <p:cNvGrpSpPr/>
            <p:nvPr/>
          </p:nvGrpSpPr>
          <p:grpSpPr>
            <a:xfrm>
              <a:off x="168716" y="2487906"/>
              <a:ext cx="11689674" cy="2988091"/>
              <a:chOff x="168716" y="2487906"/>
              <a:chExt cx="11689674" cy="2988091"/>
            </a:xfrm>
          </p:grpSpPr>
          <p:grpSp>
            <p:nvGrpSpPr>
              <p:cNvPr id="12" name="Group 11">
                <a:extLst>
                  <a:ext uri="{FF2B5EF4-FFF2-40B4-BE49-F238E27FC236}">
                    <a16:creationId xmlns:a16="http://schemas.microsoft.com/office/drawing/2014/main" id="{88D1B0B6-F188-514F-9B5D-1C59466570F3}"/>
                  </a:ext>
                </a:extLst>
              </p:cNvPr>
              <p:cNvGrpSpPr/>
              <p:nvPr/>
            </p:nvGrpSpPr>
            <p:grpSpPr>
              <a:xfrm>
                <a:off x="168716" y="2487906"/>
                <a:ext cx="11689674" cy="2988091"/>
                <a:chOff x="0" y="2555640"/>
                <a:chExt cx="11689674" cy="2988091"/>
              </a:xfrm>
            </p:grpSpPr>
            <p:pic>
              <p:nvPicPr>
                <p:cNvPr id="3" name="Picture 2" descr="A screenshot of a social media post&#10;&#10;Description automatically generated">
                  <a:extLst>
                    <a:ext uri="{FF2B5EF4-FFF2-40B4-BE49-F238E27FC236}">
                      <a16:creationId xmlns:a16="http://schemas.microsoft.com/office/drawing/2014/main" id="{29CD2F8A-40C4-9E40-B3A9-98C1476253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55640"/>
                  <a:ext cx="11689674" cy="2988091"/>
                </a:xfrm>
                <a:prstGeom prst="rect">
                  <a:avLst/>
                </a:prstGeom>
              </p:spPr>
            </p:pic>
            <p:cxnSp>
              <p:nvCxnSpPr>
                <p:cNvPr id="5" name="Straight Arrow Connector 4">
                  <a:extLst>
                    <a:ext uri="{FF2B5EF4-FFF2-40B4-BE49-F238E27FC236}">
                      <a16:creationId xmlns:a16="http://schemas.microsoft.com/office/drawing/2014/main" id="{072D4D89-ED42-4A41-9778-5A754E30E4F1}"/>
                    </a:ext>
                  </a:extLst>
                </p:cNvPr>
                <p:cNvCxnSpPr>
                  <a:cxnSpLocks/>
                </p:cNvCxnSpPr>
                <p:nvPr/>
              </p:nvCxnSpPr>
              <p:spPr>
                <a:xfrm>
                  <a:off x="1320800" y="3579464"/>
                  <a:ext cx="4658013" cy="0"/>
                </a:xfrm>
                <a:prstGeom prst="straightConnector1">
                  <a:avLst/>
                </a:prstGeom>
                <a:noFill/>
                <a:ln w="25400" cap="flat">
                  <a:solidFill>
                    <a:schemeClr val="accent5">
                      <a:lumMod val="50000"/>
                    </a:schemeClr>
                  </a:solidFill>
                  <a:prstDash val="solid"/>
                  <a:miter lim="400000"/>
                  <a:headEnd type="triangle"/>
                  <a:tailEnd type="triangle"/>
                </a:ln>
                <a:effectLst/>
                <a:sp3d/>
              </p:spPr>
              <p:style>
                <a:lnRef idx="0">
                  <a:scrgbClr r="0" g="0" b="0"/>
                </a:lnRef>
                <a:fillRef idx="0">
                  <a:scrgbClr r="0" g="0" b="0"/>
                </a:fillRef>
                <a:effectRef idx="0">
                  <a:scrgbClr r="0" g="0" b="0"/>
                </a:effectRef>
                <a:fontRef idx="none"/>
              </p:style>
            </p:cxnSp>
            <p:cxnSp>
              <p:nvCxnSpPr>
                <p:cNvPr id="21" name="Straight Arrow Connector 20">
                  <a:extLst>
                    <a:ext uri="{FF2B5EF4-FFF2-40B4-BE49-F238E27FC236}">
                      <a16:creationId xmlns:a16="http://schemas.microsoft.com/office/drawing/2014/main" id="{D5DE81CA-627C-2B4A-9DE1-31503FD1C9F8}"/>
                    </a:ext>
                  </a:extLst>
                </p:cNvPr>
                <p:cNvCxnSpPr>
                  <a:cxnSpLocks/>
                </p:cNvCxnSpPr>
                <p:nvPr/>
              </p:nvCxnSpPr>
              <p:spPr>
                <a:xfrm>
                  <a:off x="9995379" y="3362235"/>
                  <a:ext cx="1011288" cy="10402"/>
                </a:xfrm>
                <a:prstGeom prst="straightConnector1">
                  <a:avLst/>
                </a:prstGeom>
                <a:noFill/>
                <a:ln w="25400" cap="flat">
                  <a:solidFill>
                    <a:schemeClr val="accent5">
                      <a:lumMod val="50000"/>
                    </a:schemeClr>
                  </a:solidFill>
                  <a:prstDash val="solid"/>
                  <a:miter lim="400000"/>
                  <a:headEnd type="triangle"/>
                  <a:tailEnd type="triangle"/>
                </a:ln>
                <a:effectLst/>
                <a:sp3d/>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FACB819E-EDA8-0543-956C-1BE80500A21C}"/>
                    </a:ext>
                  </a:extLst>
                </p:cNvPr>
                <p:cNvSpPr txBox="1"/>
                <p:nvPr/>
              </p:nvSpPr>
              <p:spPr>
                <a:xfrm>
                  <a:off x="862405" y="3063047"/>
                  <a:ext cx="798296"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solidFill>
                      <a:effectLst/>
                      <a:uFillTx/>
                      <a:latin typeface="Helvetica Neue"/>
                      <a:ea typeface="Helvetica Neue"/>
                      <a:cs typeface="Helvetica Neue"/>
                      <a:sym typeface="Helvetica Neue"/>
                    </a:rPr>
                    <a:t>open</a:t>
                  </a:r>
                </a:p>
              </p:txBody>
            </p:sp>
            <p:sp>
              <p:nvSpPr>
                <p:cNvPr id="25" name="TextBox 24">
                  <a:extLst>
                    <a:ext uri="{FF2B5EF4-FFF2-40B4-BE49-F238E27FC236}">
                      <a16:creationId xmlns:a16="http://schemas.microsoft.com/office/drawing/2014/main" id="{0B2520FD-F9FD-2649-8754-A8913E1FDA29}"/>
                    </a:ext>
                  </a:extLst>
                </p:cNvPr>
                <p:cNvSpPr txBox="1"/>
                <p:nvPr/>
              </p:nvSpPr>
              <p:spPr>
                <a:xfrm>
                  <a:off x="5978813" y="3136675"/>
                  <a:ext cx="83195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close</a:t>
                  </a:r>
                </a:p>
              </p:txBody>
            </p:sp>
            <p:sp>
              <p:nvSpPr>
                <p:cNvPr id="26" name="TextBox 25">
                  <a:extLst>
                    <a:ext uri="{FF2B5EF4-FFF2-40B4-BE49-F238E27FC236}">
                      <a16:creationId xmlns:a16="http://schemas.microsoft.com/office/drawing/2014/main" id="{243BB6DE-2A34-7D47-AD70-0B86E9ABC9B4}"/>
                    </a:ext>
                  </a:extLst>
                </p:cNvPr>
                <p:cNvSpPr txBox="1"/>
                <p:nvPr/>
              </p:nvSpPr>
              <p:spPr>
                <a:xfrm>
                  <a:off x="9197084" y="3136675"/>
                  <a:ext cx="798295"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open</a:t>
                  </a:r>
                </a:p>
              </p:txBody>
            </p:sp>
          </p:grpSp>
          <p:cxnSp>
            <p:nvCxnSpPr>
              <p:cNvPr id="14" name="Straight Arrow Connector 13">
                <a:extLst>
                  <a:ext uri="{FF2B5EF4-FFF2-40B4-BE49-F238E27FC236}">
                    <a16:creationId xmlns:a16="http://schemas.microsoft.com/office/drawing/2014/main" id="{A058ADD5-8ED0-E84F-BBF3-3186D9080FF4}"/>
                  </a:ext>
                </a:extLst>
              </p:cNvPr>
              <p:cNvCxnSpPr/>
              <p:nvPr/>
            </p:nvCxnSpPr>
            <p:spPr>
              <a:xfrm>
                <a:off x="6147529" y="3894667"/>
                <a:ext cx="4016566" cy="0"/>
              </a:xfrm>
              <a:prstGeom prst="straightConnector1">
                <a:avLst/>
              </a:prstGeom>
              <a:noFill/>
              <a:ln w="25400" cap="flat">
                <a:solidFill>
                  <a:schemeClr val="accent3">
                    <a:lumMod val="50000"/>
                  </a:schemeClr>
                </a:solidFill>
                <a:prstDash val="solid"/>
                <a:miter lim="400000"/>
                <a:headEnd type="triangle"/>
                <a:tailEnd type="triangle"/>
              </a:ln>
              <a:effectLst/>
              <a:sp3d/>
            </p:spPr>
            <p:style>
              <a:lnRef idx="0">
                <a:scrgbClr r="0" g="0" b="0"/>
              </a:lnRef>
              <a:fillRef idx="0">
                <a:scrgbClr r="0" g="0" b="0"/>
              </a:fillRef>
              <a:effectRef idx="0">
                <a:scrgbClr r="0" g="0" b="0"/>
              </a:effectRef>
              <a:fontRef idx="none"/>
            </p:style>
          </p:cxnSp>
          <p:sp>
            <p:nvSpPr>
              <p:cNvPr id="32" name="TextBox 31">
                <a:extLst>
                  <a:ext uri="{FF2B5EF4-FFF2-40B4-BE49-F238E27FC236}">
                    <a16:creationId xmlns:a16="http://schemas.microsoft.com/office/drawing/2014/main" id="{3340542F-8F8B-1249-B184-6B81EAEC71AA}"/>
                  </a:ext>
                </a:extLst>
              </p:cNvPr>
              <p:cNvSpPr txBox="1"/>
              <p:nvPr/>
            </p:nvSpPr>
            <p:spPr>
              <a:xfrm>
                <a:off x="7460911" y="3784339"/>
                <a:ext cx="138980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b="0" dirty="0"/>
                  <a:t>l</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arge gap</a:t>
                </a:r>
              </a:p>
            </p:txBody>
          </p:sp>
        </p:grpSp>
      </p:grpSp>
    </p:spTree>
    <p:extLst>
      <p:ext uri="{BB962C8B-B14F-4D97-AF65-F5344CB8AC3E}">
        <p14:creationId xmlns:p14="http://schemas.microsoft.com/office/powerpoint/2010/main" val="245924438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Slide Number"/>
          <p:cNvSpPr txBox="1">
            <a:spLocks noGrp="1"/>
          </p:cNvSpPr>
          <p:nvPr>
            <p:ph type="sldNum" sz="quarter" idx="2"/>
          </p:nvPr>
        </p:nvSpPr>
        <p:spPr>
          <a:xfrm>
            <a:off x="6385373" y="9296400"/>
            <a:ext cx="227280" cy="32430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13</a:t>
            </a:fld>
            <a:endParaRPr dirty="0"/>
          </a:p>
        </p:txBody>
      </p:sp>
      <p:sp>
        <p:nvSpPr>
          <p:cNvPr id="205" name="Indoor Air Quality"/>
          <p:cNvSpPr txBox="1"/>
          <p:nvPr/>
        </p:nvSpPr>
        <p:spPr>
          <a:xfrm>
            <a:off x="698500" y="590946"/>
            <a:ext cx="10991174" cy="742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lnSpcReduction="10000"/>
          </a:bodyPr>
          <a:lstStyle>
            <a:lvl1pPr algn="l" defTabSz="525779">
              <a:defRPr sz="4230">
                <a:solidFill>
                  <a:srgbClr val="7A0816"/>
                </a:solidFill>
              </a:defRPr>
            </a:lvl1pPr>
          </a:lstStyle>
          <a:p>
            <a:r>
              <a:rPr lang="en-US" dirty="0">
                <a:solidFill>
                  <a:srgbClr val="0070C0"/>
                </a:solidFill>
              </a:rPr>
              <a:t>Application1 -- I</a:t>
            </a:r>
            <a:r>
              <a:rPr dirty="0">
                <a:solidFill>
                  <a:srgbClr val="0070C0"/>
                </a:solidFill>
              </a:rPr>
              <a:t>ndoor Air Quality </a:t>
            </a:r>
          </a:p>
        </p:txBody>
      </p:sp>
      <p:pic>
        <p:nvPicPr>
          <p:cNvPr id="206" name="Image" descr="Image"/>
          <p:cNvPicPr>
            <a:picLocks noChangeAspect="1"/>
          </p:cNvPicPr>
          <p:nvPr/>
        </p:nvPicPr>
        <p:blipFill>
          <a:blip r:embed="rId3"/>
          <a:srcRect b="52564"/>
          <a:stretch>
            <a:fillRect/>
          </a:stretch>
        </p:blipFill>
        <p:spPr>
          <a:xfrm>
            <a:off x="698558" y="8879365"/>
            <a:ext cx="10991174" cy="492874"/>
          </a:xfrm>
          <a:prstGeom prst="rect">
            <a:avLst/>
          </a:prstGeom>
          <a:ln w="12700">
            <a:miter lim="400000"/>
          </a:ln>
        </p:spPr>
      </p:pic>
      <p:grpSp>
        <p:nvGrpSpPr>
          <p:cNvPr id="5" name="Group 4">
            <a:extLst>
              <a:ext uri="{FF2B5EF4-FFF2-40B4-BE49-F238E27FC236}">
                <a16:creationId xmlns:a16="http://schemas.microsoft.com/office/drawing/2014/main" id="{4F459220-4210-EE4A-A39D-90963F8B69DD}"/>
              </a:ext>
            </a:extLst>
          </p:cNvPr>
          <p:cNvGrpSpPr/>
          <p:nvPr/>
        </p:nvGrpSpPr>
        <p:grpSpPr>
          <a:xfrm>
            <a:off x="2881480" y="3084789"/>
            <a:ext cx="7382660" cy="5651829"/>
            <a:chOff x="905936" y="3599370"/>
            <a:chExt cx="6045200" cy="4535015"/>
          </a:xfrm>
        </p:grpSpPr>
        <p:pic>
          <p:nvPicPr>
            <p:cNvPr id="3" name="Picture 2">
              <a:extLst>
                <a:ext uri="{FF2B5EF4-FFF2-40B4-BE49-F238E27FC236}">
                  <a16:creationId xmlns:a16="http://schemas.microsoft.com/office/drawing/2014/main" id="{C7CA840D-3EA3-D944-B147-4EF3D6EB41C2}"/>
                </a:ext>
              </a:extLst>
            </p:cNvPr>
            <p:cNvPicPr>
              <a:picLocks noChangeAspect="1"/>
            </p:cNvPicPr>
            <p:nvPr/>
          </p:nvPicPr>
          <p:blipFill rotWithShape="1">
            <a:blip r:embed="rId4"/>
            <a:srcRect l="8479" r="10698" b="15472"/>
            <a:stretch/>
          </p:blipFill>
          <p:spPr>
            <a:xfrm>
              <a:off x="905936" y="3599370"/>
              <a:ext cx="6045200" cy="4214900"/>
            </a:xfrm>
            <a:prstGeom prst="rect">
              <a:avLst/>
            </a:prstGeom>
          </p:spPr>
        </p:pic>
        <p:sp>
          <p:nvSpPr>
            <p:cNvPr id="4" name="TextBox 3">
              <a:extLst>
                <a:ext uri="{FF2B5EF4-FFF2-40B4-BE49-F238E27FC236}">
                  <a16:creationId xmlns:a16="http://schemas.microsoft.com/office/drawing/2014/main" id="{9E6C61C5-B47C-BC44-8808-DB81750668DC}"/>
                </a:ext>
              </a:extLst>
            </p:cNvPr>
            <p:cNvSpPr txBox="1"/>
            <p:nvPr/>
          </p:nvSpPr>
          <p:spPr>
            <a:xfrm>
              <a:off x="2977955" y="7800960"/>
              <a:ext cx="1901161" cy="3334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500" b="0" i="0" u="none" strike="noStrike" cap="none" spc="0" normalizeH="0" baseline="0" dirty="0">
                  <a:ln>
                    <a:noFill/>
                  </a:ln>
                  <a:solidFill>
                    <a:srgbClr val="000000"/>
                  </a:solidFill>
                  <a:effectLst/>
                  <a:uFillTx/>
                  <a:latin typeface="Helvetica Neue"/>
                  <a:ea typeface="Helvetica Neue"/>
                  <a:cs typeface="Helvetica Neue"/>
                  <a:sym typeface="Helvetica Neue"/>
                </a:rPr>
                <a:t>Indoorbreathing.com</a:t>
              </a:r>
            </a:p>
          </p:txBody>
        </p:sp>
      </p:grpSp>
      <p:sp>
        <p:nvSpPr>
          <p:cNvPr id="7" name="TextBox 6">
            <a:extLst>
              <a:ext uri="{FF2B5EF4-FFF2-40B4-BE49-F238E27FC236}">
                <a16:creationId xmlns:a16="http://schemas.microsoft.com/office/drawing/2014/main" id="{90A7C239-0A5D-C747-B6E3-DF32BDABB4A8}"/>
              </a:ext>
            </a:extLst>
          </p:cNvPr>
          <p:cNvSpPr txBox="1"/>
          <p:nvPr/>
        </p:nvSpPr>
        <p:spPr>
          <a:xfrm>
            <a:off x="1422617" y="1558647"/>
            <a:ext cx="4534062" cy="11695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spcBef>
                <a:spcPts val="0"/>
              </a:spcBef>
              <a:spcAft>
                <a:spcPts val="80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Global Population Growth</a:t>
            </a:r>
          </a:p>
          <a:p>
            <a:pPr marL="0" marR="0" indent="0" algn="l" defTabSz="584200" rtl="0" fontAlgn="auto" latinLnBrk="0" hangingPunct="0">
              <a:spcBef>
                <a:spcPts val="0"/>
              </a:spcBef>
              <a:spcAft>
                <a:spcPts val="80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Global Aging Issues</a:t>
            </a:r>
          </a:p>
        </p:txBody>
      </p:sp>
      <p:grpSp>
        <p:nvGrpSpPr>
          <p:cNvPr id="12" name="Group 11">
            <a:extLst>
              <a:ext uri="{FF2B5EF4-FFF2-40B4-BE49-F238E27FC236}">
                <a16:creationId xmlns:a16="http://schemas.microsoft.com/office/drawing/2014/main" id="{ACD6DB07-F3FB-C442-BA2B-7F17F7212584}"/>
              </a:ext>
            </a:extLst>
          </p:cNvPr>
          <p:cNvGrpSpPr/>
          <p:nvPr/>
        </p:nvGrpSpPr>
        <p:grpSpPr>
          <a:xfrm>
            <a:off x="6046925" y="1710518"/>
            <a:ext cx="1808422" cy="1193274"/>
            <a:chOff x="5289876" y="1847455"/>
            <a:chExt cx="1808422" cy="1193274"/>
          </a:xfrm>
        </p:grpSpPr>
        <p:sp>
          <p:nvSpPr>
            <p:cNvPr id="8" name="Right Arrow 7">
              <a:extLst>
                <a:ext uri="{FF2B5EF4-FFF2-40B4-BE49-F238E27FC236}">
                  <a16:creationId xmlns:a16="http://schemas.microsoft.com/office/drawing/2014/main" id="{C453ABEA-5FEA-1B44-9C65-44994F6A1E7C}"/>
                </a:ext>
              </a:extLst>
            </p:cNvPr>
            <p:cNvSpPr/>
            <p:nvPr/>
          </p:nvSpPr>
          <p:spPr>
            <a:xfrm>
              <a:off x="5289876" y="2028452"/>
              <a:ext cx="1808422" cy="699060"/>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pic>
          <p:nvPicPr>
            <p:cNvPr id="11" name="Picture 10" descr="A picture containing drawing&#10;&#10;Description automatically generated">
              <a:extLst>
                <a:ext uri="{FF2B5EF4-FFF2-40B4-BE49-F238E27FC236}">
                  <a16:creationId xmlns:a16="http://schemas.microsoft.com/office/drawing/2014/main" id="{429FCB91-80BC-6C4C-8CA5-6F610E613D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52901" y="1847455"/>
              <a:ext cx="1193274" cy="1193274"/>
            </a:xfrm>
            <a:prstGeom prst="rect">
              <a:avLst/>
            </a:prstGeom>
          </p:spPr>
        </p:pic>
      </p:grpSp>
      <p:sp>
        <p:nvSpPr>
          <p:cNvPr id="19" name="TextBox 18">
            <a:extLst>
              <a:ext uri="{FF2B5EF4-FFF2-40B4-BE49-F238E27FC236}">
                <a16:creationId xmlns:a16="http://schemas.microsoft.com/office/drawing/2014/main" id="{FF74418E-23B7-A543-938F-70205E907D34}"/>
              </a:ext>
            </a:extLst>
          </p:cNvPr>
          <p:cNvSpPr txBox="1"/>
          <p:nvPr/>
        </p:nvSpPr>
        <p:spPr>
          <a:xfrm>
            <a:off x="8278921" y="1891515"/>
            <a:ext cx="2003755"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Air Quality</a:t>
            </a:r>
          </a:p>
        </p:txBody>
      </p:sp>
    </p:spTree>
    <p:extLst>
      <p:ext uri="{BB962C8B-B14F-4D97-AF65-F5344CB8AC3E}">
        <p14:creationId xmlns:p14="http://schemas.microsoft.com/office/powerpoint/2010/main" val="5932445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Slide Number"/>
          <p:cNvSpPr txBox="1">
            <a:spLocks noGrp="1"/>
          </p:cNvSpPr>
          <p:nvPr>
            <p:ph type="sldNum" sz="quarter" idx="2"/>
          </p:nvPr>
        </p:nvSpPr>
        <p:spPr>
          <a:xfrm>
            <a:off x="6385373" y="9296400"/>
            <a:ext cx="227280" cy="32430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14</a:t>
            </a:fld>
            <a:endParaRPr dirty="0"/>
          </a:p>
        </p:txBody>
      </p:sp>
      <p:sp>
        <p:nvSpPr>
          <p:cNvPr id="205" name="Indoor Air Quality"/>
          <p:cNvSpPr txBox="1"/>
          <p:nvPr/>
        </p:nvSpPr>
        <p:spPr>
          <a:xfrm>
            <a:off x="698500" y="590946"/>
            <a:ext cx="10991174" cy="742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lnSpcReduction="10000"/>
          </a:bodyPr>
          <a:lstStyle>
            <a:lvl1pPr algn="l" defTabSz="525779">
              <a:defRPr sz="4230">
                <a:solidFill>
                  <a:srgbClr val="7A0816"/>
                </a:solidFill>
              </a:defRPr>
            </a:lvl1pPr>
          </a:lstStyle>
          <a:p>
            <a:r>
              <a:rPr lang="en-US" dirty="0">
                <a:solidFill>
                  <a:srgbClr val="0070C0"/>
                </a:solidFill>
              </a:rPr>
              <a:t>Methodology -- </a:t>
            </a:r>
            <a:r>
              <a:rPr dirty="0">
                <a:solidFill>
                  <a:srgbClr val="0070C0"/>
                </a:solidFill>
              </a:rPr>
              <a:t>Indoor Air Quality </a:t>
            </a:r>
          </a:p>
        </p:txBody>
      </p:sp>
      <p:pic>
        <p:nvPicPr>
          <p:cNvPr id="206" name="Image" descr="Image"/>
          <p:cNvPicPr>
            <a:picLocks noChangeAspect="1"/>
          </p:cNvPicPr>
          <p:nvPr/>
        </p:nvPicPr>
        <p:blipFill>
          <a:blip r:embed="rId3"/>
          <a:srcRect b="52564"/>
          <a:stretch>
            <a:fillRect/>
          </a:stretch>
        </p:blipFill>
        <p:spPr>
          <a:xfrm>
            <a:off x="698558" y="8897653"/>
            <a:ext cx="10991174" cy="492874"/>
          </a:xfrm>
          <a:prstGeom prst="rect">
            <a:avLst/>
          </a:prstGeom>
          <a:ln w="12700">
            <a:miter lim="400000"/>
          </a:ln>
        </p:spPr>
      </p:pic>
      <p:sp>
        <p:nvSpPr>
          <p:cNvPr id="2" name="TextBox 1">
            <a:extLst>
              <a:ext uri="{FF2B5EF4-FFF2-40B4-BE49-F238E27FC236}">
                <a16:creationId xmlns:a16="http://schemas.microsoft.com/office/drawing/2014/main" id="{84650E6D-C571-8240-8B9C-BE76036A7583}"/>
              </a:ext>
            </a:extLst>
          </p:cNvPr>
          <p:cNvSpPr txBox="1"/>
          <p:nvPr/>
        </p:nvSpPr>
        <p:spPr>
          <a:xfrm>
            <a:off x="729978" y="1517394"/>
            <a:ext cx="11310789" cy="2354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a:spcAft>
                <a:spcPts val="600"/>
              </a:spcAft>
            </a:pPr>
            <a:r>
              <a:rPr lang="en-US" sz="3200" dirty="0"/>
              <a:t>Algorithms to discover residents’ behavior patterns</a:t>
            </a:r>
          </a:p>
          <a:p>
            <a:pPr lvl="3" algn="l"/>
            <a:r>
              <a:rPr lang="en-US" sz="3200" b="0" dirty="0"/>
              <a:t>	overall activity level; duration of activity</a:t>
            </a:r>
          </a:p>
          <a:p>
            <a:pPr lvl="3" algn="l"/>
            <a:r>
              <a:rPr lang="en-US" sz="3200" b="0" dirty="0"/>
              <a:t>	temperature; opening area of windows/doors</a:t>
            </a:r>
            <a:r>
              <a:rPr lang="en-US" sz="3200" dirty="0"/>
              <a:t> </a:t>
            </a:r>
          </a:p>
          <a:p>
            <a:pPr lvl="3" algn="l"/>
            <a:endParaRPr lang="en-US" sz="500" dirty="0"/>
          </a:p>
          <a:p>
            <a:pPr algn="l">
              <a:spcBef>
                <a:spcPts val="1000"/>
              </a:spcBef>
            </a:pPr>
            <a:r>
              <a:rPr lang="en-US" sz="3200" dirty="0"/>
              <a:t>Machine learning-based approach to find the relationship</a:t>
            </a:r>
          </a:p>
        </p:txBody>
      </p:sp>
      <p:grpSp>
        <p:nvGrpSpPr>
          <p:cNvPr id="33" name="Group 32">
            <a:extLst>
              <a:ext uri="{FF2B5EF4-FFF2-40B4-BE49-F238E27FC236}">
                <a16:creationId xmlns:a16="http://schemas.microsoft.com/office/drawing/2014/main" id="{8DDFE8E5-D247-904C-A2E4-D4FC110E7A92}"/>
              </a:ext>
            </a:extLst>
          </p:cNvPr>
          <p:cNvGrpSpPr/>
          <p:nvPr/>
        </p:nvGrpSpPr>
        <p:grpSpPr>
          <a:xfrm>
            <a:off x="1319585" y="4031580"/>
            <a:ext cx="10388024" cy="4562805"/>
            <a:chOff x="804232" y="4104669"/>
            <a:chExt cx="10939995" cy="4565967"/>
          </a:xfrm>
        </p:grpSpPr>
        <p:sp>
          <p:nvSpPr>
            <p:cNvPr id="3" name="Oval 2">
              <a:extLst>
                <a:ext uri="{FF2B5EF4-FFF2-40B4-BE49-F238E27FC236}">
                  <a16:creationId xmlns:a16="http://schemas.microsoft.com/office/drawing/2014/main" id="{77E397AA-BDDD-A947-8827-8364C10AF395}"/>
                </a:ext>
              </a:extLst>
            </p:cNvPr>
            <p:cNvSpPr/>
            <p:nvPr/>
          </p:nvSpPr>
          <p:spPr>
            <a:xfrm>
              <a:off x="4932491" y="4104669"/>
              <a:ext cx="2682240" cy="1572478"/>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200" b="0" dirty="0">
                  <a:solidFill>
                    <a:srgbClr val="FFFFFF"/>
                  </a:solidFill>
                  <a:latin typeface="+mn-lt"/>
                  <a:ea typeface="+mn-ea"/>
                  <a:cs typeface="+mn-cs"/>
                  <a:sym typeface="Helvetica Neue Medium"/>
                </a:rPr>
                <a:t>Overall Activity Level &gt; 30</a:t>
              </a: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1" name="Oval 10">
              <a:extLst>
                <a:ext uri="{FF2B5EF4-FFF2-40B4-BE49-F238E27FC236}">
                  <a16:creationId xmlns:a16="http://schemas.microsoft.com/office/drawing/2014/main" id="{730DC79A-E829-E248-BE96-AF74DCB7F58C}"/>
                </a:ext>
              </a:extLst>
            </p:cNvPr>
            <p:cNvSpPr/>
            <p:nvPr/>
          </p:nvSpPr>
          <p:spPr>
            <a:xfrm>
              <a:off x="2597447" y="5687530"/>
              <a:ext cx="2682240" cy="1096407"/>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200" b="0" i="0" u="none" strike="noStrike" cap="none" spc="0" normalizeH="0" baseline="0" dirty="0">
                  <a:ln>
                    <a:noFill/>
                  </a:ln>
                  <a:solidFill>
                    <a:srgbClr val="FFFFFF"/>
                  </a:solidFill>
                  <a:effectLst/>
                  <a:uFillTx/>
                  <a:latin typeface="+mn-lt"/>
                  <a:ea typeface="+mn-ea"/>
                  <a:cs typeface="+mn-cs"/>
                  <a:sym typeface="Helvetica Neue Medium"/>
                </a:rPr>
                <a:t>Temperature &gt; 25 ˚C</a:t>
              </a:r>
            </a:p>
          </p:txBody>
        </p:sp>
        <p:sp>
          <p:nvSpPr>
            <p:cNvPr id="12" name="Oval 11">
              <a:extLst>
                <a:ext uri="{FF2B5EF4-FFF2-40B4-BE49-F238E27FC236}">
                  <a16:creationId xmlns:a16="http://schemas.microsoft.com/office/drawing/2014/main" id="{C1C36BC6-5D67-4747-98D6-E0849EA89802}"/>
                </a:ext>
              </a:extLst>
            </p:cNvPr>
            <p:cNvSpPr/>
            <p:nvPr/>
          </p:nvSpPr>
          <p:spPr>
            <a:xfrm>
              <a:off x="8135982" y="5482714"/>
              <a:ext cx="2682240" cy="1572478"/>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200" b="0" i="0" u="none" strike="noStrike" cap="none" spc="0" normalizeH="0" baseline="0" dirty="0">
                  <a:ln>
                    <a:noFill/>
                  </a:ln>
                  <a:solidFill>
                    <a:srgbClr val="FFFFFF"/>
                  </a:solidFill>
                  <a:effectLst/>
                  <a:uFillTx/>
                  <a:latin typeface="+mn-lt"/>
                  <a:ea typeface="+mn-ea"/>
                  <a:cs typeface="+mn-cs"/>
                  <a:sym typeface="Helvetica Neue Medium"/>
                </a:rPr>
                <a:t>Opening area of bathroom door &gt; 20</a:t>
              </a:r>
            </a:p>
          </p:txBody>
        </p:sp>
        <p:sp>
          <p:nvSpPr>
            <p:cNvPr id="13" name="Oval 12">
              <a:extLst>
                <a:ext uri="{FF2B5EF4-FFF2-40B4-BE49-F238E27FC236}">
                  <a16:creationId xmlns:a16="http://schemas.microsoft.com/office/drawing/2014/main" id="{D14B5019-6CB0-2547-BF3B-A680329F1C3C}"/>
                </a:ext>
              </a:extLst>
            </p:cNvPr>
            <p:cNvSpPr/>
            <p:nvPr/>
          </p:nvSpPr>
          <p:spPr>
            <a:xfrm>
              <a:off x="804232" y="7098158"/>
              <a:ext cx="2682240" cy="1572478"/>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200" b="0" i="0" u="none" strike="noStrike" cap="none" spc="0" normalizeH="0" baseline="0" dirty="0">
                  <a:ln>
                    <a:noFill/>
                  </a:ln>
                  <a:solidFill>
                    <a:srgbClr val="FFFFFF"/>
                  </a:solidFill>
                  <a:effectLst/>
                  <a:uFillTx/>
                  <a:latin typeface="+mn-lt"/>
                  <a:ea typeface="+mn-ea"/>
                  <a:cs typeface="+mn-cs"/>
                  <a:sym typeface="Helvetica Neue Medium"/>
                </a:rPr>
                <a:t>Opening area of main </a:t>
              </a:r>
              <a:r>
                <a:rPr lang="en-US" sz="2200" b="0" dirty="0">
                  <a:solidFill>
                    <a:srgbClr val="FFFFFF"/>
                  </a:solidFill>
                  <a:latin typeface="+mn-lt"/>
                  <a:ea typeface="+mn-ea"/>
                  <a:cs typeface="+mn-cs"/>
                  <a:sym typeface="Helvetica Neue Medium"/>
                </a:rPr>
                <a:t>d</a:t>
              </a:r>
              <a:r>
                <a:rPr kumimoji="0" lang="en-US" sz="2200" b="0" i="0" u="none" strike="noStrike" cap="none" spc="0" normalizeH="0" baseline="0" dirty="0">
                  <a:ln>
                    <a:noFill/>
                  </a:ln>
                  <a:solidFill>
                    <a:srgbClr val="FFFFFF"/>
                  </a:solidFill>
                  <a:effectLst/>
                  <a:uFillTx/>
                  <a:latin typeface="+mn-lt"/>
                  <a:ea typeface="+mn-ea"/>
                  <a:cs typeface="+mn-cs"/>
                  <a:sym typeface="Helvetica Neue Medium"/>
                </a:rPr>
                <a:t>oor &gt; 10</a:t>
              </a:r>
            </a:p>
          </p:txBody>
        </p:sp>
        <p:sp>
          <p:nvSpPr>
            <p:cNvPr id="14" name="Oval 13">
              <a:extLst>
                <a:ext uri="{FF2B5EF4-FFF2-40B4-BE49-F238E27FC236}">
                  <a16:creationId xmlns:a16="http://schemas.microsoft.com/office/drawing/2014/main" id="{3AE6B125-DB15-CA4A-8B33-79F99CE7816D}"/>
                </a:ext>
              </a:extLst>
            </p:cNvPr>
            <p:cNvSpPr/>
            <p:nvPr/>
          </p:nvSpPr>
          <p:spPr>
            <a:xfrm>
              <a:off x="4798654" y="7036870"/>
              <a:ext cx="2682240" cy="1572478"/>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200" b="0" i="0" u="none" strike="noStrike" cap="none" spc="0" normalizeH="0" baseline="0" dirty="0">
                  <a:ln>
                    <a:noFill/>
                  </a:ln>
                  <a:solidFill>
                    <a:srgbClr val="FFFFFF"/>
                  </a:solidFill>
                  <a:effectLst/>
                  <a:uFillTx/>
                  <a:latin typeface="+mn-lt"/>
                  <a:ea typeface="+mn-ea"/>
                  <a:cs typeface="+mn-cs"/>
                  <a:sym typeface="Helvetica Neue Medium"/>
                </a:rPr>
                <a:t>Opening Area of </a:t>
              </a:r>
              <a:r>
                <a:rPr lang="en-US" sz="2200" b="0" dirty="0">
                  <a:solidFill>
                    <a:srgbClr val="FFFFFF"/>
                  </a:solidFill>
                  <a:latin typeface="+mn-lt"/>
                  <a:ea typeface="+mn-ea"/>
                  <a:cs typeface="+mn-cs"/>
                  <a:sym typeface="Helvetica Neue Medium"/>
                </a:rPr>
                <a:t>b</a:t>
              </a:r>
              <a:r>
                <a:rPr kumimoji="0" lang="en-US" sz="2200" b="0" i="0" u="none" strike="noStrike" cap="none" spc="0" normalizeH="0" baseline="0" dirty="0">
                  <a:ln>
                    <a:noFill/>
                  </a:ln>
                  <a:solidFill>
                    <a:srgbClr val="FFFFFF"/>
                  </a:solidFill>
                  <a:effectLst/>
                  <a:uFillTx/>
                  <a:latin typeface="+mn-lt"/>
                  <a:ea typeface="+mn-ea"/>
                  <a:cs typeface="+mn-cs"/>
                  <a:sym typeface="Helvetica Neue Medium"/>
                </a:rPr>
                <a:t>athroom </a:t>
              </a:r>
              <a:r>
                <a:rPr lang="en-US" sz="2200" b="0" dirty="0">
                  <a:solidFill>
                    <a:srgbClr val="FFFFFF"/>
                  </a:solidFill>
                  <a:latin typeface="+mn-lt"/>
                  <a:ea typeface="+mn-ea"/>
                  <a:cs typeface="+mn-cs"/>
                  <a:sym typeface="Helvetica Neue Medium"/>
                </a:rPr>
                <a:t>w</a:t>
              </a:r>
              <a:r>
                <a:rPr kumimoji="0" lang="en-US" sz="2200" b="0" i="0" u="none" strike="noStrike" cap="none" spc="0" normalizeH="0" baseline="0" dirty="0">
                  <a:ln>
                    <a:noFill/>
                  </a:ln>
                  <a:solidFill>
                    <a:srgbClr val="FFFFFF"/>
                  </a:solidFill>
                  <a:effectLst/>
                  <a:uFillTx/>
                  <a:latin typeface="+mn-lt"/>
                  <a:ea typeface="+mn-ea"/>
                  <a:cs typeface="+mn-cs"/>
                  <a:sym typeface="Helvetica Neue Medium"/>
                </a:rPr>
                <a:t>indow &gt; 5</a:t>
              </a:r>
            </a:p>
          </p:txBody>
        </p:sp>
        <p:cxnSp>
          <p:nvCxnSpPr>
            <p:cNvPr id="5" name="Straight Arrow Connector 4">
              <a:extLst>
                <a:ext uri="{FF2B5EF4-FFF2-40B4-BE49-F238E27FC236}">
                  <a16:creationId xmlns:a16="http://schemas.microsoft.com/office/drawing/2014/main" id="{B14094E5-E085-4141-950A-FBE8A4969334}"/>
                </a:ext>
              </a:extLst>
            </p:cNvPr>
            <p:cNvCxnSpPr>
              <a:cxnSpLocks/>
            </p:cNvCxnSpPr>
            <p:nvPr/>
          </p:nvCxnSpPr>
          <p:spPr>
            <a:xfrm>
              <a:off x="7526419" y="5142201"/>
              <a:ext cx="1082236" cy="373174"/>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7" name="Straight Arrow Connector 16">
              <a:extLst>
                <a:ext uri="{FF2B5EF4-FFF2-40B4-BE49-F238E27FC236}">
                  <a16:creationId xmlns:a16="http://schemas.microsoft.com/office/drawing/2014/main" id="{E190D296-CF45-E744-BD62-1CA301F48268}"/>
                </a:ext>
              </a:extLst>
            </p:cNvPr>
            <p:cNvCxnSpPr>
              <a:cxnSpLocks/>
            </p:cNvCxnSpPr>
            <p:nvPr/>
          </p:nvCxnSpPr>
          <p:spPr>
            <a:xfrm>
              <a:off x="4609127" y="6733015"/>
              <a:ext cx="914780" cy="349427"/>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8" name="Straight Arrow Connector 17">
              <a:extLst>
                <a:ext uri="{FF2B5EF4-FFF2-40B4-BE49-F238E27FC236}">
                  <a16:creationId xmlns:a16="http://schemas.microsoft.com/office/drawing/2014/main" id="{50F3C6B8-0E82-8946-B122-9B2307460E52}"/>
                </a:ext>
              </a:extLst>
            </p:cNvPr>
            <p:cNvCxnSpPr>
              <a:cxnSpLocks/>
            </p:cNvCxnSpPr>
            <p:nvPr/>
          </p:nvCxnSpPr>
          <p:spPr>
            <a:xfrm flipH="1">
              <a:off x="2420640" y="6704199"/>
              <a:ext cx="842051" cy="393959"/>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2" name="Straight Arrow Connector 21">
              <a:extLst>
                <a:ext uri="{FF2B5EF4-FFF2-40B4-BE49-F238E27FC236}">
                  <a16:creationId xmlns:a16="http://schemas.microsoft.com/office/drawing/2014/main" id="{46BE737E-E5E0-8A41-8138-993A63AF52C7}"/>
                </a:ext>
              </a:extLst>
            </p:cNvPr>
            <p:cNvCxnSpPr>
              <a:cxnSpLocks/>
            </p:cNvCxnSpPr>
            <p:nvPr/>
          </p:nvCxnSpPr>
          <p:spPr>
            <a:xfrm flipH="1">
              <a:off x="3938567" y="5086458"/>
              <a:ext cx="1230952" cy="600105"/>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5" name="TextBox 14">
              <a:extLst>
                <a:ext uri="{FF2B5EF4-FFF2-40B4-BE49-F238E27FC236}">
                  <a16:creationId xmlns:a16="http://schemas.microsoft.com/office/drawing/2014/main" id="{492B2026-B84E-9B4E-BC06-B738D7E94060}"/>
                </a:ext>
              </a:extLst>
            </p:cNvPr>
            <p:cNvSpPr txBox="1"/>
            <p:nvPr/>
          </p:nvSpPr>
          <p:spPr>
            <a:xfrm>
              <a:off x="3904826" y="4969061"/>
              <a:ext cx="6492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Yes</a:t>
              </a:r>
            </a:p>
          </p:txBody>
        </p:sp>
        <p:sp>
          <p:nvSpPr>
            <p:cNvPr id="26" name="TextBox 25">
              <a:extLst>
                <a:ext uri="{FF2B5EF4-FFF2-40B4-BE49-F238E27FC236}">
                  <a16:creationId xmlns:a16="http://schemas.microsoft.com/office/drawing/2014/main" id="{A163D501-6871-6F4B-95BA-F6EA37A30A05}"/>
                </a:ext>
              </a:extLst>
            </p:cNvPr>
            <p:cNvSpPr txBox="1"/>
            <p:nvPr/>
          </p:nvSpPr>
          <p:spPr>
            <a:xfrm>
              <a:off x="8024221" y="4999346"/>
              <a:ext cx="51777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No</a:t>
              </a:r>
            </a:p>
          </p:txBody>
        </p:sp>
        <p:sp>
          <p:nvSpPr>
            <p:cNvPr id="27" name="TextBox 26">
              <a:extLst>
                <a:ext uri="{FF2B5EF4-FFF2-40B4-BE49-F238E27FC236}">
                  <a16:creationId xmlns:a16="http://schemas.microsoft.com/office/drawing/2014/main" id="{3CC55EFF-74A3-BE4D-A7C5-93B926BE31B2}"/>
                </a:ext>
              </a:extLst>
            </p:cNvPr>
            <p:cNvSpPr txBox="1"/>
            <p:nvPr/>
          </p:nvSpPr>
          <p:spPr>
            <a:xfrm>
              <a:off x="1986081" y="6493229"/>
              <a:ext cx="6492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Yes</a:t>
              </a:r>
            </a:p>
          </p:txBody>
        </p:sp>
        <p:sp>
          <p:nvSpPr>
            <p:cNvPr id="29" name="TextBox 28">
              <a:extLst>
                <a:ext uri="{FF2B5EF4-FFF2-40B4-BE49-F238E27FC236}">
                  <a16:creationId xmlns:a16="http://schemas.microsoft.com/office/drawing/2014/main" id="{99F3B101-219C-554C-BEC7-A918F8E8060A}"/>
                </a:ext>
              </a:extLst>
            </p:cNvPr>
            <p:cNvSpPr txBox="1"/>
            <p:nvPr/>
          </p:nvSpPr>
          <p:spPr>
            <a:xfrm>
              <a:off x="5523907" y="6493229"/>
              <a:ext cx="51777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No</a:t>
              </a:r>
            </a:p>
          </p:txBody>
        </p:sp>
        <p:cxnSp>
          <p:nvCxnSpPr>
            <p:cNvPr id="36" name="Straight Arrow Connector 35">
              <a:extLst>
                <a:ext uri="{FF2B5EF4-FFF2-40B4-BE49-F238E27FC236}">
                  <a16:creationId xmlns:a16="http://schemas.microsoft.com/office/drawing/2014/main" id="{9B2EC78B-C23B-124B-B59D-A6843719EFF6}"/>
                </a:ext>
              </a:extLst>
            </p:cNvPr>
            <p:cNvCxnSpPr>
              <a:cxnSpLocks/>
            </p:cNvCxnSpPr>
            <p:nvPr/>
          </p:nvCxnSpPr>
          <p:spPr>
            <a:xfrm>
              <a:off x="10337189" y="6846768"/>
              <a:ext cx="1002284" cy="634215"/>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7" name="Straight Arrow Connector 36">
              <a:extLst>
                <a:ext uri="{FF2B5EF4-FFF2-40B4-BE49-F238E27FC236}">
                  <a16:creationId xmlns:a16="http://schemas.microsoft.com/office/drawing/2014/main" id="{E9908204-7754-6C46-8556-40565BD8039B}"/>
                </a:ext>
              </a:extLst>
            </p:cNvPr>
            <p:cNvCxnSpPr>
              <a:cxnSpLocks/>
            </p:cNvCxnSpPr>
            <p:nvPr/>
          </p:nvCxnSpPr>
          <p:spPr>
            <a:xfrm flipH="1">
              <a:off x="8488016" y="7006718"/>
              <a:ext cx="748570" cy="62642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2" name="TextBox 31">
              <a:extLst>
                <a:ext uri="{FF2B5EF4-FFF2-40B4-BE49-F238E27FC236}">
                  <a16:creationId xmlns:a16="http://schemas.microsoft.com/office/drawing/2014/main" id="{2221DBEE-9239-784D-B4A8-3D78930F433C}"/>
                </a:ext>
              </a:extLst>
            </p:cNvPr>
            <p:cNvSpPr txBox="1"/>
            <p:nvPr/>
          </p:nvSpPr>
          <p:spPr>
            <a:xfrm>
              <a:off x="8083262" y="7767115"/>
              <a:ext cx="80950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a:t>
              </a:r>
            </a:p>
          </p:txBody>
        </p:sp>
        <p:sp>
          <p:nvSpPr>
            <p:cNvPr id="42" name="TextBox 41">
              <a:extLst>
                <a:ext uri="{FF2B5EF4-FFF2-40B4-BE49-F238E27FC236}">
                  <a16:creationId xmlns:a16="http://schemas.microsoft.com/office/drawing/2014/main" id="{30221E03-5D75-F94B-A030-24C3ECF30B19}"/>
                </a:ext>
              </a:extLst>
            </p:cNvPr>
            <p:cNvSpPr txBox="1"/>
            <p:nvPr/>
          </p:nvSpPr>
          <p:spPr>
            <a:xfrm>
              <a:off x="10934719" y="7738608"/>
              <a:ext cx="80950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a:t>
              </a:r>
            </a:p>
          </p:txBody>
        </p:sp>
      </p:grpSp>
    </p:spTree>
    <p:extLst>
      <p:ext uri="{BB962C8B-B14F-4D97-AF65-F5344CB8AC3E}">
        <p14:creationId xmlns:p14="http://schemas.microsoft.com/office/powerpoint/2010/main" val="31172539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Slide Number"/>
          <p:cNvSpPr txBox="1">
            <a:spLocks noGrp="1"/>
          </p:cNvSpPr>
          <p:nvPr>
            <p:ph type="sldNum" sz="quarter" idx="2"/>
          </p:nvPr>
        </p:nvSpPr>
        <p:spPr>
          <a:xfrm>
            <a:off x="6385373" y="9296400"/>
            <a:ext cx="227280" cy="32430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15</a:t>
            </a:fld>
            <a:endParaRPr dirty="0"/>
          </a:p>
        </p:txBody>
      </p:sp>
      <p:sp>
        <p:nvSpPr>
          <p:cNvPr id="205" name="Indoor Air Quality"/>
          <p:cNvSpPr txBox="1"/>
          <p:nvPr/>
        </p:nvSpPr>
        <p:spPr>
          <a:xfrm>
            <a:off x="698500" y="590946"/>
            <a:ext cx="10991174" cy="742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lnSpcReduction="10000"/>
          </a:bodyPr>
          <a:lstStyle>
            <a:lvl1pPr algn="l" defTabSz="525779">
              <a:defRPr sz="4230">
                <a:solidFill>
                  <a:srgbClr val="7A0816"/>
                </a:solidFill>
              </a:defRPr>
            </a:lvl1pPr>
          </a:lstStyle>
          <a:p>
            <a:r>
              <a:rPr lang="en-US" dirty="0">
                <a:solidFill>
                  <a:srgbClr val="0070C0"/>
                </a:solidFill>
              </a:rPr>
              <a:t>Impact --</a:t>
            </a:r>
            <a:r>
              <a:rPr dirty="0">
                <a:solidFill>
                  <a:srgbClr val="0070C0"/>
                </a:solidFill>
              </a:rPr>
              <a:t>Indoor Air Quality </a:t>
            </a:r>
          </a:p>
        </p:txBody>
      </p:sp>
      <p:pic>
        <p:nvPicPr>
          <p:cNvPr id="206" name="Image" descr="Image"/>
          <p:cNvPicPr>
            <a:picLocks noChangeAspect="1"/>
          </p:cNvPicPr>
          <p:nvPr/>
        </p:nvPicPr>
        <p:blipFill>
          <a:blip r:embed="rId5"/>
          <a:srcRect b="52564"/>
          <a:stretch>
            <a:fillRect/>
          </a:stretch>
        </p:blipFill>
        <p:spPr>
          <a:xfrm>
            <a:off x="698558" y="8787925"/>
            <a:ext cx="10991174" cy="492874"/>
          </a:xfrm>
          <a:prstGeom prst="rect">
            <a:avLst/>
          </a:prstGeom>
          <a:ln w="12700">
            <a:miter lim="400000"/>
          </a:ln>
        </p:spPr>
      </p:pic>
      <p:sp>
        <p:nvSpPr>
          <p:cNvPr id="210" name="Does a relationship exist between resident’s behavior and the indoor air quality?…"/>
          <p:cNvSpPr txBox="1"/>
          <p:nvPr/>
        </p:nvSpPr>
        <p:spPr>
          <a:xfrm>
            <a:off x="740328" y="1772132"/>
            <a:ext cx="12123076" cy="16927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spcAft>
                <a:spcPts val="800"/>
              </a:spcAft>
            </a:pPr>
            <a:r>
              <a:rPr lang="en-US" sz="3000" dirty="0"/>
              <a:t>Understand the types of behavior</a:t>
            </a:r>
          </a:p>
          <a:p>
            <a:pPr algn="l">
              <a:spcAft>
                <a:spcPts val="800"/>
              </a:spcAft>
            </a:pPr>
            <a:r>
              <a:rPr lang="en-US" sz="3000" dirty="0"/>
              <a:t>Aid decision-making processes for automated systems</a:t>
            </a:r>
          </a:p>
          <a:p>
            <a:pPr algn="l">
              <a:spcAft>
                <a:spcPts val="800"/>
              </a:spcAft>
            </a:pPr>
            <a:r>
              <a:rPr lang="en-US" sz="3000" dirty="0"/>
              <a:t>Develop automated building systems in smart cities</a:t>
            </a:r>
          </a:p>
        </p:txBody>
      </p:sp>
      <p:pic>
        <p:nvPicPr>
          <p:cNvPr id="9" name="home_automation.mov" descr="home_automation.mov">
            <a:extLst>
              <a:ext uri="{FF2B5EF4-FFF2-40B4-BE49-F238E27FC236}">
                <a16:creationId xmlns:a16="http://schemas.microsoft.com/office/drawing/2014/main" id="{9D23A827-950A-6144-9843-38FFA19247CE}"/>
              </a:ext>
            </a:extLst>
          </p:cNvPr>
          <p:cNvPicPr>
            <a:picLocks/>
          </p:cNvPicPr>
          <p:nvPr>
            <a:videoFile r:link="rId2"/>
            <p:extLst>
              <p:ext uri="{DAA4B4D4-6D71-4841-9C94-3DE7FCFB9230}">
                <p14:media xmlns:p14="http://schemas.microsoft.com/office/powerpoint/2010/main" r:embed="rId1"/>
              </p:ext>
            </p:extLst>
          </p:nvPr>
        </p:nvPicPr>
        <p:blipFill rotWithShape="1">
          <a:blip r:embed="rId6"/>
          <a:srcRect l="8785" t="11002" r="15178" b="12591"/>
          <a:stretch/>
        </p:blipFill>
        <p:spPr>
          <a:xfrm>
            <a:off x="1253065" y="4283320"/>
            <a:ext cx="4389120" cy="2857500"/>
          </a:xfrm>
          <a:prstGeom prst="rect">
            <a:avLst/>
          </a:prstGeom>
          <a:ln w="12700">
            <a:miter lim="400000"/>
          </a:ln>
        </p:spPr>
      </p:pic>
      <p:pic>
        <p:nvPicPr>
          <p:cNvPr id="7" name="Picture 6">
            <a:extLst>
              <a:ext uri="{FF2B5EF4-FFF2-40B4-BE49-F238E27FC236}">
                <a16:creationId xmlns:a16="http://schemas.microsoft.com/office/drawing/2014/main" id="{58A8AC86-2A96-BB4D-84A9-C94B0841F000}"/>
              </a:ext>
            </a:extLst>
          </p:cNvPr>
          <p:cNvPicPr>
            <a:picLocks noChangeAspect="1"/>
          </p:cNvPicPr>
          <p:nvPr/>
        </p:nvPicPr>
        <p:blipFill>
          <a:blip r:embed="rId7"/>
          <a:stretch>
            <a:fillRect/>
          </a:stretch>
        </p:blipFill>
        <p:spPr>
          <a:xfrm>
            <a:off x="6477424" y="4283320"/>
            <a:ext cx="5073650" cy="2860312"/>
          </a:xfrm>
          <a:prstGeom prst="rect">
            <a:avLst/>
          </a:prstGeom>
        </p:spPr>
      </p:pic>
    </p:spTree>
    <p:extLst>
      <p:ext uri="{BB962C8B-B14F-4D97-AF65-F5344CB8AC3E}">
        <p14:creationId xmlns:p14="http://schemas.microsoft.com/office/powerpoint/2010/main" val="1203149074"/>
      </p:ext>
    </p:extLst>
  </p:cSld>
  <p:clrMapOvr>
    <a:masterClrMapping/>
  </p:clrMapOvr>
  <p:transition spd="med"/>
  <p:timing>
    <p:tnLst>
      <p:par>
        <p:cTn id="1" dur="indefinite" restart="never" nodeType="tmRoot">
          <p:childTnLst>
            <p:video>
              <p:cMediaNode vol="100000">
                <p:cTn id="2" fill="hold" display="0">
                  <p:stCondLst>
                    <p:cond delay="indefinite"/>
                  </p:stCondLst>
                </p:cTn>
                <p:tgtEl>
                  <p:spTgt spid="9"/>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lide Number"/>
          <p:cNvSpPr txBox="1">
            <a:spLocks noGrp="1"/>
          </p:cNvSpPr>
          <p:nvPr>
            <p:ph type="sldNum" sz="quarter" idx="2"/>
          </p:nvPr>
        </p:nvSpPr>
        <p:spPr>
          <a:xfrm>
            <a:off x="6385373" y="9296400"/>
            <a:ext cx="227280" cy="32430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16</a:t>
            </a:fld>
            <a:endParaRPr dirty="0"/>
          </a:p>
        </p:txBody>
      </p:sp>
      <p:sp>
        <p:nvSpPr>
          <p:cNvPr id="215" name="Clinician In the Loop"/>
          <p:cNvSpPr txBox="1"/>
          <p:nvPr/>
        </p:nvSpPr>
        <p:spPr>
          <a:xfrm>
            <a:off x="698500" y="590946"/>
            <a:ext cx="10991174" cy="742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lnSpcReduction="10000"/>
          </a:bodyPr>
          <a:lstStyle>
            <a:lvl1pPr algn="l" defTabSz="525779">
              <a:defRPr sz="4230">
                <a:solidFill>
                  <a:srgbClr val="7A0816"/>
                </a:solidFill>
              </a:defRPr>
            </a:lvl1pPr>
          </a:lstStyle>
          <a:p>
            <a:r>
              <a:rPr lang="en-US" dirty="0">
                <a:solidFill>
                  <a:srgbClr val="0070C0"/>
                </a:solidFill>
              </a:rPr>
              <a:t>Application2 --</a:t>
            </a:r>
            <a:r>
              <a:rPr dirty="0">
                <a:solidFill>
                  <a:srgbClr val="0070C0"/>
                </a:solidFill>
              </a:rPr>
              <a:t>Clinician In the Loop </a:t>
            </a:r>
          </a:p>
        </p:txBody>
      </p:sp>
      <p:sp>
        <p:nvSpPr>
          <p:cNvPr id="217" name="Extract behavior markers from smart home data to support remote self-management"/>
          <p:cNvSpPr txBox="1"/>
          <p:nvPr/>
        </p:nvSpPr>
        <p:spPr>
          <a:xfrm>
            <a:off x="755874" y="1728252"/>
            <a:ext cx="10121033" cy="10874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r>
              <a:rPr lang="en-US" sz="3200" dirty="0"/>
              <a:t>“age wave”</a:t>
            </a:r>
          </a:p>
          <a:p>
            <a:pPr algn="l"/>
            <a:r>
              <a:rPr lang="en-US" sz="3200" dirty="0"/>
              <a:t>Remote health monitoring and assessment</a:t>
            </a:r>
            <a:endParaRPr sz="3200" dirty="0"/>
          </a:p>
        </p:txBody>
      </p:sp>
      <p:pic>
        <p:nvPicPr>
          <p:cNvPr id="3" name="Picture 2">
            <a:extLst>
              <a:ext uri="{FF2B5EF4-FFF2-40B4-BE49-F238E27FC236}">
                <a16:creationId xmlns:a16="http://schemas.microsoft.com/office/drawing/2014/main" id="{51DF06D5-5B2A-FA42-8833-E04D74A78511}"/>
              </a:ext>
            </a:extLst>
          </p:cNvPr>
          <p:cNvPicPr>
            <a:picLocks noChangeAspect="1"/>
          </p:cNvPicPr>
          <p:nvPr/>
        </p:nvPicPr>
        <p:blipFill rotWithShape="1">
          <a:blip r:embed="rId3">
            <a:extLst>
              <a:ext uri="{28A0092B-C50C-407E-A947-70E740481C1C}">
                <a14:useLocalDpi xmlns:a14="http://schemas.microsoft.com/office/drawing/2010/main" val="0"/>
              </a:ext>
            </a:extLst>
          </a:blip>
          <a:srcRect l="8632" t="4536" r="5491"/>
          <a:stretch/>
        </p:blipFill>
        <p:spPr>
          <a:xfrm>
            <a:off x="430964" y="4183339"/>
            <a:ext cx="6181689" cy="2894164"/>
          </a:xfrm>
          <a:prstGeom prst="rect">
            <a:avLst/>
          </a:prstGeom>
        </p:spPr>
      </p:pic>
      <p:pic>
        <p:nvPicPr>
          <p:cNvPr id="6" name="Picture 5">
            <a:extLst>
              <a:ext uri="{FF2B5EF4-FFF2-40B4-BE49-F238E27FC236}">
                <a16:creationId xmlns:a16="http://schemas.microsoft.com/office/drawing/2014/main" id="{C1C2928A-2EB1-5F4A-BF95-DA93C2DDB930}"/>
              </a:ext>
            </a:extLst>
          </p:cNvPr>
          <p:cNvPicPr>
            <a:picLocks noChangeAspect="1"/>
          </p:cNvPicPr>
          <p:nvPr/>
        </p:nvPicPr>
        <p:blipFill rotWithShape="1">
          <a:blip r:embed="rId4"/>
          <a:srcRect b="9970"/>
          <a:stretch/>
        </p:blipFill>
        <p:spPr>
          <a:xfrm>
            <a:off x="6981069" y="4066396"/>
            <a:ext cx="5035176" cy="3011108"/>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lide Number"/>
          <p:cNvSpPr txBox="1">
            <a:spLocks noGrp="1"/>
          </p:cNvSpPr>
          <p:nvPr>
            <p:ph type="sldNum" sz="quarter" idx="2"/>
          </p:nvPr>
        </p:nvSpPr>
        <p:spPr>
          <a:xfrm>
            <a:off x="6385373" y="9296400"/>
            <a:ext cx="227280" cy="32430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17</a:t>
            </a:fld>
            <a:endParaRPr dirty="0"/>
          </a:p>
        </p:txBody>
      </p:sp>
      <p:sp>
        <p:nvSpPr>
          <p:cNvPr id="215" name="Clinician In the Loop"/>
          <p:cNvSpPr txBox="1"/>
          <p:nvPr/>
        </p:nvSpPr>
        <p:spPr>
          <a:xfrm>
            <a:off x="698500" y="590946"/>
            <a:ext cx="10991174" cy="742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lnSpcReduction="10000"/>
          </a:bodyPr>
          <a:lstStyle>
            <a:lvl1pPr algn="l" defTabSz="525779">
              <a:defRPr sz="4230">
                <a:solidFill>
                  <a:srgbClr val="7A0816"/>
                </a:solidFill>
              </a:defRPr>
            </a:lvl1pPr>
          </a:lstStyle>
          <a:p>
            <a:r>
              <a:rPr lang="en-US" dirty="0">
                <a:solidFill>
                  <a:srgbClr val="0070C0"/>
                </a:solidFill>
              </a:rPr>
              <a:t>Methodology --</a:t>
            </a:r>
            <a:r>
              <a:rPr dirty="0">
                <a:solidFill>
                  <a:srgbClr val="0070C0"/>
                </a:solidFill>
              </a:rPr>
              <a:t>Clinician In the Loop </a:t>
            </a:r>
          </a:p>
        </p:txBody>
      </p:sp>
      <p:pic>
        <p:nvPicPr>
          <p:cNvPr id="216" name="Image" descr="Image"/>
          <p:cNvPicPr>
            <a:picLocks noChangeAspect="1"/>
          </p:cNvPicPr>
          <p:nvPr/>
        </p:nvPicPr>
        <p:blipFill>
          <a:blip r:embed="rId3"/>
          <a:stretch>
            <a:fillRect/>
          </a:stretch>
        </p:blipFill>
        <p:spPr>
          <a:xfrm>
            <a:off x="755874" y="8778538"/>
            <a:ext cx="11900512" cy="561677"/>
          </a:xfrm>
          <a:prstGeom prst="rect">
            <a:avLst/>
          </a:prstGeom>
          <a:ln w="12700">
            <a:miter lim="400000"/>
          </a:ln>
        </p:spPr>
      </p:pic>
      <p:sp>
        <p:nvSpPr>
          <p:cNvPr id="217" name="Extract behavior markers from smart home data to support remote self-management"/>
          <p:cNvSpPr txBox="1"/>
          <p:nvPr/>
        </p:nvSpPr>
        <p:spPr>
          <a:xfrm>
            <a:off x="712418" y="1571988"/>
            <a:ext cx="10121033" cy="829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r>
              <a:rPr dirty="0"/>
              <a:t>Extract </a:t>
            </a:r>
            <a:r>
              <a:rPr dirty="0">
                <a:solidFill>
                  <a:schemeClr val="accent1"/>
                </a:solidFill>
              </a:rPr>
              <a:t>behavior markers</a:t>
            </a:r>
            <a:r>
              <a:rPr dirty="0"/>
              <a:t> from smart home data to support remote self-management</a:t>
            </a:r>
          </a:p>
        </p:txBody>
      </p:sp>
      <p:sp>
        <p:nvSpPr>
          <p:cNvPr id="3" name="Right Arrow 2">
            <a:extLst>
              <a:ext uri="{FF2B5EF4-FFF2-40B4-BE49-F238E27FC236}">
                <a16:creationId xmlns:a16="http://schemas.microsoft.com/office/drawing/2014/main" id="{F2A25752-F66C-EC41-A22A-A5C10E57854E}"/>
              </a:ext>
            </a:extLst>
          </p:cNvPr>
          <p:cNvSpPr/>
          <p:nvPr/>
        </p:nvSpPr>
        <p:spPr>
          <a:xfrm>
            <a:off x="4665195" y="4566659"/>
            <a:ext cx="739925" cy="829359"/>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grpSp>
        <p:nvGrpSpPr>
          <p:cNvPr id="5" name="Group 4">
            <a:extLst>
              <a:ext uri="{FF2B5EF4-FFF2-40B4-BE49-F238E27FC236}">
                <a16:creationId xmlns:a16="http://schemas.microsoft.com/office/drawing/2014/main" id="{5FA8F9AE-1E2C-2E4F-A100-2127953D614D}"/>
              </a:ext>
            </a:extLst>
          </p:cNvPr>
          <p:cNvGrpSpPr/>
          <p:nvPr/>
        </p:nvGrpSpPr>
        <p:grpSpPr>
          <a:xfrm>
            <a:off x="5447551" y="2781860"/>
            <a:ext cx="4549889" cy="4885064"/>
            <a:chOff x="5405120" y="2919210"/>
            <a:chExt cx="4726084" cy="4885064"/>
          </a:xfrm>
        </p:grpSpPr>
        <p:pic>
          <p:nvPicPr>
            <p:cNvPr id="10" name="Image" descr="Image">
              <a:extLst>
                <a:ext uri="{FF2B5EF4-FFF2-40B4-BE49-F238E27FC236}">
                  <a16:creationId xmlns:a16="http://schemas.microsoft.com/office/drawing/2014/main" id="{7151A9A7-8DFE-9C47-96CE-B844A68AE8A2}"/>
                </a:ext>
              </a:extLst>
            </p:cNvPr>
            <p:cNvPicPr>
              <a:picLocks noChangeAspect="1"/>
            </p:cNvPicPr>
            <p:nvPr/>
          </p:nvPicPr>
          <p:blipFill>
            <a:blip r:embed="rId4"/>
            <a:stretch>
              <a:fillRect/>
            </a:stretch>
          </p:blipFill>
          <p:spPr>
            <a:xfrm>
              <a:off x="5405120" y="3469196"/>
              <a:ext cx="4726084" cy="4335078"/>
            </a:xfrm>
            <a:prstGeom prst="rect">
              <a:avLst/>
            </a:prstGeom>
            <a:ln w="12700">
              <a:miter lim="400000"/>
            </a:ln>
          </p:spPr>
        </p:pic>
        <p:sp>
          <p:nvSpPr>
            <p:cNvPr id="4" name="TextBox 3">
              <a:extLst>
                <a:ext uri="{FF2B5EF4-FFF2-40B4-BE49-F238E27FC236}">
                  <a16:creationId xmlns:a16="http://schemas.microsoft.com/office/drawing/2014/main" id="{3D22AFA1-9CAF-FC4F-BF38-84857370533D}"/>
                </a:ext>
              </a:extLst>
            </p:cNvPr>
            <p:cNvSpPr txBox="1"/>
            <p:nvPr/>
          </p:nvSpPr>
          <p:spPr>
            <a:xfrm>
              <a:off x="5549414" y="2919210"/>
              <a:ext cx="404597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Design Behaviors Features</a:t>
              </a:r>
            </a:p>
          </p:txBody>
        </p:sp>
      </p:grpSp>
      <p:sp>
        <p:nvSpPr>
          <p:cNvPr id="12" name="Right Arrow 11">
            <a:extLst>
              <a:ext uri="{FF2B5EF4-FFF2-40B4-BE49-F238E27FC236}">
                <a16:creationId xmlns:a16="http://schemas.microsoft.com/office/drawing/2014/main" id="{0F941CB3-30BF-F540-B96A-14A466DCE29D}"/>
              </a:ext>
            </a:extLst>
          </p:cNvPr>
          <p:cNvSpPr/>
          <p:nvPr/>
        </p:nvSpPr>
        <p:spPr>
          <a:xfrm>
            <a:off x="10305606" y="4569597"/>
            <a:ext cx="2350779" cy="829359"/>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3" name="TextBox 12">
            <a:extLst>
              <a:ext uri="{FF2B5EF4-FFF2-40B4-BE49-F238E27FC236}">
                <a16:creationId xmlns:a16="http://schemas.microsoft.com/office/drawing/2014/main" id="{48C0D721-CA3B-C544-97BD-950D37264C02}"/>
              </a:ext>
            </a:extLst>
          </p:cNvPr>
          <p:cNvSpPr txBox="1"/>
          <p:nvPr/>
        </p:nvSpPr>
        <p:spPr>
          <a:xfrm>
            <a:off x="10305607" y="4236726"/>
            <a:ext cx="2042612"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Schedule to</a:t>
            </a:r>
          </a:p>
          <a:p>
            <a:pPr marL="0" marR="0" indent="0" algn="l" defTabSz="584200" rtl="0" fontAlgn="auto" latinLnBrk="0" hangingPunct="0">
              <a:lnSpc>
                <a:spcPct val="100000"/>
              </a:lnSpc>
              <a:spcBef>
                <a:spcPts val="0"/>
              </a:spcBef>
              <a:spcAft>
                <a:spcPts val="0"/>
              </a:spcAft>
              <a:buClrTx/>
              <a:buSzTx/>
              <a:buFontTx/>
              <a:buNone/>
              <a:tabLst/>
            </a:pPr>
            <a:endParaRPr lang="en-US" dirty="0"/>
          </a:p>
          <a:p>
            <a:pPr marL="0" marR="0" indent="0" algn="l" defTabSz="584200" rtl="0" fontAlgn="auto" latinLnBrk="0" hangingPunct="0">
              <a:lnSpc>
                <a:spcPct val="100000"/>
              </a:lnSpc>
              <a:spcBef>
                <a:spcPts val="0"/>
              </a:spcBef>
              <a:spcAft>
                <a:spcPts val="0"/>
              </a:spcAft>
              <a:buClrTx/>
              <a:buSzTx/>
              <a:buFontTx/>
              <a:buNone/>
              <a:tabLst/>
            </a:pPr>
            <a:endParaRPr lang="en-US" dirty="0"/>
          </a:p>
          <a:p>
            <a:pPr marL="0" marR="0" indent="0" algn="l" defTabSz="5842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calculate features &amp;</a:t>
            </a:r>
          </a:p>
          <a:p>
            <a:pPr marL="0" marR="0" indent="0" algn="l" defTabSz="5842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visual</a:t>
            </a:r>
            <a:r>
              <a:rPr lang="en-US" dirty="0"/>
              <a:t>ize</a:t>
            </a:r>
            <a:endParaRPr kumimoji="0" lang="en-US" sz="24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7" name="Picture 6" descr="A picture containing text, green&#10;&#10;Description automatically generated">
            <a:extLst>
              <a:ext uri="{FF2B5EF4-FFF2-40B4-BE49-F238E27FC236}">
                <a16:creationId xmlns:a16="http://schemas.microsoft.com/office/drawing/2014/main" id="{59232156-97F2-C243-856D-87D139454E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500" y="3273997"/>
            <a:ext cx="3744973" cy="3923305"/>
          </a:xfrm>
          <a:prstGeom prst="rect">
            <a:avLst/>
          </a:prstGeom>
        </p:spPr>
      </p:pic>
    </p:spTree>
    <p:extLst>
      <p:ext uri="{BB962C8B-B14F-4D97-AF65-F5344CB8AC3E}">
        <p14:creationId xmlns:p14="http://schemas.microsoft.com/office/powerpoint/2010/main" val="1262884510"/>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lide Number"/>
          <p:cNvSpPr txBox="1">
            <a:spLocks noGrp="1"/>
          </p:cNvSpPr>
          <p:nvPr>
            <p:ph type="sldNum" sz="quarter" idx="2"/>
          </p:nvPr>
        </p:nvSpPr>
        <p:spPr>
          <a:xfrm>
            <a:off x="6385373" y="9296400"/>
            <a:ext cx="227280" cy="32430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18</a:t>
            </a:fld>
            <a:endParaRPr dirty="0"/>
          </a:p>
        </p:txBody>
      </p:sp>
      <p:sp>
        <p:nvSpPr>
          <p:cNvPr id="215" name="Clinician In the Loop"/>
          <p:cNvSpPr txBox="1"/>
          <p:nvPr/>
        </p:nvSpPr>
        <p:spPr>
          <a:xfrm>
            <a:off x="698500" y="590946"/>
            <a:ext cx="10991174" cy="742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lnSpcReduction="10000"/>
          </a:bodyPr>
          <a:lstStyle>
            <a:lvl1pPr algn="l" defTabSz="525779">
              <a:defRPr sz="4230">
                <a:solidFill>
                  <a:srgbClr val="7A0816"/>
                </a:solidFill>
              </a:defRPr>
            </a:lvl1pPr>
          </a:lstStyle>
          <a:p>
            <a:r>
              <a:rPr lang="en-US" dirty="0">
                <a:solidFill>
                  <a:srgbClr val="0070C0"/>
                </a:solidFill>
              </a:rPr>
              <a:t>Impact --</a:t>
            </a:r>
            <a:r>
              <a:rPr dirty="0">
                <a:solidFill>
                  <a:srgbClr val="0070C0"/>
                </a:solidFill>
              </a:rPr>
              <a:t>Clinician In the Loop </a:t>
            </a:r>
          </a:p>
        </p:txBody>
      </p:sp>
      <p:pic>
        <p:nvPicPr>
          <p:cNvPr id="216" name="Image" descr="Image"/>
          <p:cNvPicPr>
            <a:picLocks noChangeAspect="1"/>
          </p:cNvPicPr>
          <p:nvPr/>
        </p:nvPicPr>
        <p:blipFill>
          <a:blip r:embed="rId3"/>
          <a:stretch>
            <a:fillRect/>
          </a:stretch>
        </p:blipFill>
        <p:spPr>
          <a:xfrm>
            <a:off x="755874" y="8778538"/>
            <a:ext cx="11900512" cy="561677"/>
          </a:xfrm>
          <a:prstGeom prst="rect">
            <a:avLst/>
          </a:prstGeom>
          <a:ln w="12700">
            <a:miter lim="400000"/>
          </a:ln>
        </p:spPr>
      </p:pic>
      <p:sp>
        <p:nvSpPr>
          <p:cNvPr id="217" name="Extract behavior markers from smart home data to support remote self-management"/>
          <p:cNvSpPr txBox="1"/>
          <p:nvPr/>
        </p:nvSpPr>
        <p:spPr>
          <a:xfrm>
            <a:off x="712418" y="1571988"/>
            <a:ext cx="10121033" cy="829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r>
              <a:rPr dirty="0"/>
              <a:t>Extract </a:t>
            </a:r>
            <a:r>
              <a:rPr dirty="0">
                <a:solidFill>
                  <a:schemeClr val="accent1"/>
                </a:solidFill>
              </a:rPr>
              <a:t>behavior markers</a:t>
            </a:r>
            <a:r>
              <a:rPr dirty="0"/>
              <a:t> from smart home data to support remote self-management</a:t>
            </a:r>
          </a:p>
        </p:txBody>
      </p:sp>
      <p:pic>
        <p:nvPicPr>
          <p:cNvPr id="12" name="Image" descr="Image">
            <a:extLst>
              <a:ext uri="{FF2B5EF4-FFF2-40B4-BE49-F238E27FC236}">
                <a16:creationId xmlns:a16="http://schemas.microsoft.com/office/drawing/2014/main" id="{3D9188B9-DAEC-CE4D-B9C5-8FE105F052ED}"/>
              </a:ext>
            </a:extLst>
          </p:cNvPr>
          <p:cNvPicPr>
            <a:picLocks noChangeAspect="1"/>
          </p:cNvPicPr>
          <p:nvPr/>
        </p:nvPicPr>
        <p:blipFill>
          <a:blip r:embed="rId4"/>
          <a:stretch>
            <a:fillRect/>
          </a:stretch>
        </p:blipFill>
        <p:spPr>
          <a:xfrm>
            <a:off x="8389025" y="3166303"/>
            <a:ext cx="4267362" cy="4194654"/>
          </a:xfrm>
          <a:prstGeom prst="rect">
            <a:avLst/>
          </a:prstGeom>
          <a:ln w="12700" cap="flat">
            <a:noFill/>
            <a:miter lim="400000"/>
          </a:ln>
          <a:effectLst/>
        </p:spPr>
      </p:pic>
      <p:pic>
        <p:nvPicPr>
          <p:cNvPr id="3" name="Picture 2" descr="A picture containing diagram&#10;&#10;Description automatically generated">
            <a:extLst>
              <a:ext uri="{FF2B5EF4-FFF2-40B4-BE49-F238E27FC236}">
                <a16:creationId xmlns:a16="http://schemas.microsoft.com/office/drawing/2014/main" id="{3753B455-9D7D-DC4C-A544-AB4C3A9524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971" y="3166303"/>
            <a:ext cx="7150886" cy="4194654"/>
          </a:xfrm>
          <a:prstGeom prst="rect">
            <a:avLst/>
          </a:prstGeom>
        </p:spPr>
      </p:pic>
    </p:spTree>
    <p:extLst>
      <p:ext uri="{BB962C8B-B14F-4D97-AF65-F5344CB8AC3E}">
        <p14:creationId xmlns:p14="http://schemas.microsoft.com/office/powerpoint/2010/main" val="214385354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lide Number"/>
          <p:cNvSpPr txBox="1">
            <a:spLocks noGrp="1"/>
          </p:cNvSpPr>
          <p:nvPr>
            <p:ph type="sldNum" sz="quarter" idx="2"/>
          </p:nvPr>
        </p:nvSpPr>
        <p:spPr>
          <a:xfrm>
            <a:off x="6385373" y="9296400"/>
            <a:ext cx="227280" cy="32430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19</a:t>
            </a:fld>
            <a:endParaRPr/>
          </a:p>
        </p:txBody>
      </p:sp>
      <p:pic>
        <p:nvPicPr>
          <p:cNvPr id="157" name="Image" descr="Image"/>
          <p:cNvPicPr>
            <a:picLocks noChangeAspect="1"/>
          </p:cNvPicPr>
          <p:nvPr/>
        </p:nvPicPr>
        <p:blipFill>
          <a:blip r:embed="rId3">
            <a:alphaModFix amt="85382"/>
          </a:blip>
          <a:stretch>
            <a:fillRect/>
          </a:stretch>
        </p:blipFill>
        <p:spPr>
          <a:xfrm>
            <a:off x="673804" y="4262658"/>
            <a:ext cx="11657192" cy="4533353"/>
          </a:xfrm>
          <a:prstGeom prst="rect">
            <a:avLst/>
          </a:prstGeom>
          <a:ln w="12700">
            <a:miter lim="400000"/>
          </a:ln>
        </p:spPr>
      </p:pic>
      <p:grpSp>
        <p:nvGrpSpPr>
          <p:cNvPr id="161" name="Group"/>
          <p:cNvGrpSpPr/>
          <p:nvPr/>
        </p:nvGrpSpPr>
        <p:grpSpPr>
          <a:xfrm>
            <a:off x="4884430" y="1952011"/>
            <a:ext cx="2693045" cy="2512842"/>
            <a:chOff x="512766" y="64669"/>
            <a:chExt cx="2693044" cy="2512840"/>
          </a:xfrm>
        </p:grpSpPr>
        <p:sp>
          <p:nvSpPr>
            <p:cNvPr id="172" name="Connection Line"/>
            <p:cNvSpPr/>
            <p:nvPr/>
          </p:nvSpPr>
          <p:spPr>
            <a:xfrm>
              <a:off x="656441" y="1189041"/>
              <a:ext cx="1328420" cy="138846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8703"/>
                  </a:lnTo>
                  <a:lnTo>
                    <a:pt x="0" y="8703"/>
                  </a:lnTo>
                  <a:lnTo>
                    <a:pt x="0" y="21600"/>
                  </a:lnTo>
                </a:path>
              </a:pathLst>
            </a:custGeom>
            <a:noFill/>
            <a:ln w="38100" cap="flat">
              <a:solidFill>
                <a:srgbClr val="3F3F3F">
                  <a:alpha val="70816"/>
                </a:srgbClr>
              </a:solidFill>
              <a:prstDash val="solid"/>
              <a:miter lim="400000"/>
              <a:headEnd type="triangle" w="med" len="med"/>
            </a:ln>
            <a:effectLst/>
          </p:spPr>
          <p:txBody>
            <a:bodyPr/>
            <a:lstStyle/>
            <a:p>
              <a:endParaRPr/>
            </a:p>
          </p:txBody>
        </p:sp>
        <p:sp>
          <p:nvSpPr>
            <p:cNvPr id="159" name="Computational Challenges…"/>
            <p:cNvSpPr txBox="1"/>
            <p:nvPr/>
          </p:nvSpPr>
          <p:spPr>
            <a:xfrm>
              <a:off x="512766" y="64669"/>
              <a:ext cx="2693044" cy="7797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rPr lang="en-US" sz="2200" dirty="0">
                  <a:solidFill>
                    <a:srgbClr val="0070C0"/>
                  </a:solidFill>
                </a:rPr>
                <a:t>Mathematic Model </a:t>
              </a:r>
            </a:p>
            <a:p>
              <a:r>
                <a:rPr lang="en-US" sz="2200" dirty="0">
                  <a:solidFill>
                    <a:srgbClr val="0070C0"/>
                  </a:solidFill>
                </a:rPr>
                <a:t>of Behavior</a:t>
              </a:r>
              <a:endParaRPr sz="2200" dirty="0">
                <a:solidFill>
                  <a:srgbClr val="0070C0"/>
                </a:solidFill>
              </a:endParaRPr>
            </a:p>
          </p:txBody>
        </p:sp>
        <p:sp>
          <p:nvSpPr>
            <p:cNvPr id="160" name="JSAN’17,  J-BHI’ 18…"/>
            <p:cNvSpPr txBox="1"/>
            <p:nvPr/>
          </p:nvSpPr>
          <p:spPr>
            <a:xfrm>
              <a:off x="823036" y="1207573"/>
              <a:ext cx="102657" cy="4103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a:defRPr sz="2000" b="0" i="1">
                  <a:solidFill>
                    <a:srgbClr val="1C1C1C"/>
                  </a:solidFill>
                </a:defRPr>
              </a:pPr>
              <a:endParaRPr/>
            </a:p>
          </p:txBody>
        </p:sp>
      </p:grpSp>
      <p:grpSp>
        <p:nvGrpSpPr>
          <p:cNvPr id="165" name="Group"/>
          <p:cNvGrpSpPr/>
          <p:nvPr/>
        </p:nvGrpSpPr>
        <p:grpSpPr>
          <a:xfrm>
            <a:off x="967196" y="1952011"/>
            <a:ext cx="3661259" cy="2490187"/>
            <a:chOff x="-400609" y="476171"/>
            <a:chExt cx="3661256" cy="2490185"/>
          </a:xfrm>
        </p:grpSpPr>
        <p:sp>
          <p:nvSpPr>
            <p:cNvPr id="173" name="Connection Line"/>
            <p:cNvSpPr/>
            <p:nvPr/>
          </p:nvSpPr>
          <p:spPr>
            <a:xfrm>
              <a:off x="556618" y="1627017"/>
              <a:ext cx="1066801" cy="133933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8232"/>
                  </a:lnTo>
                  <a:lnTo>
                    <a:pt x="0" y="8232"/>
                  </a:lnTo>
                  <a:lnTo>
                    <a:pt x="0" y="21600"/>
                  </a:lnTo>
                </a:path>
              </a:pathLst>
            </a:custGeom>
            <a:noFill/>
            <a:ln w="38100" cap="flat">
              <a:solidFill>
                <a:srgbClr val="3F3F3F">
                  <a:alpha val="70816"/>
                </a:srgbClr>
              </a:solidFill>
              <a:prstDash val="solid"/>
              <a:miter lim="400000"/>
              <a:headEnd type="triangle" w="med" len="med"/>
            </a:ln>
            <a:effectLst/>
          </p:spPr>
          <p:txBody>
            <a:bodyPr/>
            <a:lstStyle/>
            <a:p>
              <a:endParaRPr/>
            </a:p>
          </p:txBody>
        </p:sp>
        <p:sp>
          <p:nvSpPr>
            <p:cNvPr id="163" name="Formal Models…"/>
            <p:cNvSpPr txBox="1"/>
            <p:nvPr/>
          </p:nvSpPr>
          <p:spPr>
            <a:xfrm>
              <a:off x="-400609" y="476171"/>
              <a:ext cx="3661256" cy="7797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rPr lang="en-US" sz="2200" dirty="0">
                  <a:solidFill>
                    <a:srgbClr val="0070C0"/>
                  </a:solidFill>
                </a:rPr>
                <a:t>Computational Challenges</a:t>
              </a:r>
            </a:p>
            <a:p>
              <a:r>
                <a:rPr lang="en-US" sz="2200" dirty="0">
                  <a:solidFill>
                    <a:srgbClr val="0070C0"/>
                  </a:solidFill>
                </a:rPr>
                <a:t> in Sensor Data</a:t>
              </a:r>
              <a:r>
                <a:rPr sz="2200" dirty="0">
                  <a:solidFill>
                    <a:srgbClr val="0070C0"/>
                  </a:solidFill>
                </a:rPr>
                <a:t> </a:t>
              </a:r>
            </a:p>
          </p:txBody>
        </p:sp>
      </p:grpSp>
      <p:sp>
        <p:nvSpPr>
          <p:cNvPr id="171" name="Contributions"/>
          <p:cNvSpPr txBox="1"/>
          <p:nvPr/>
        </p:nvSpPr>
        <p:spPr>
          <a:xfrm>
            <a:off x="698500" y="590946"/>
            <a:ext cx="11064907" cy="742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lnSpcReduction="10000"/>
          </a:bodyPr>
          <a:lstStyle>
            <a:lvl1pPr algn="l" defTabSz="525779">
              <a:defRPr sz="4230">
                <a:solidFill>
                  <a:srgbClr val="7A0816"/>
                </a:solidFill>
              </a:defRPr>
            </a:lvl1pPr>
          </a:lstStyle>
          <a:p>
            <a:r>
              <a:rPr lang="en-US" dirty="0">
                <a:solidFill>
                  <a:srgbClr val="0070C0"/>
                </a:solidFill>
              </a:rPr>
              <a:t>Step 2</a:t>
            </a:r>
            <a:endParaRPr dirty="0">
              <a:solidFill>
                <a:srgbClr val="0070C0"/>
              </a:solidFill>
            </a:endParaRPr>
          </a:p>
        </p:txBody>
      </p:sp>
    </p:spTree>
    <p:extLst>
      <p:ext uri="{BB962C8B-B14F-4D97-AF65-F5344CB8AC3E}">
        <p14:creationId xmlns:p14="http://schemas.microsoft.com/office/powerpoint/2010/main" val="16344107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lide Number"/>
          <p:cNvSpPr txBox="1">
            <a:spLocks noGrp="1"/>
          </p:cNvSpPr>
          <p:nvPr>
            <p:ph type="sldNum" sz="quarter" idx="2"/>
          </p:nvPr>
        </p:nvSpPr>
        <p:spPr>
          <a:xfrm>
            <a:off x="6385373" y="9296400"/>
            <a:ext cx="227280" cy="32430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
        <p:nvSpPr>
          <p:cNvPr id="171" name="Contributions"/>
          <p:cNvSpPr txBox="1"/>
          <p:nvPr/>
        </p:nvSpPr>
        <p:spPr>
          <a:xfrm>
            <a:off x="698500" y="590946"/>
            <a:ext cx="11064907" cy="742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lnSpcReduction="10000"/>
          </a:bodyPr>
          <a:lstStyle>
            <a:lvl1pPr algn="l" defTabSz="525779">
              <a:defRPr sz="4230">
                <a:solidFill>
                  <a:srgbClr val="7A0816"/>
                </a:solidFill>
              </a:defRPr>
            </a:lvl1pPr>
          </a:lstStyle>
          <a:p>
            <a:r>
              <a:rPr lang="en-US" dirty="0">
                <a:solidFill>
                  <a:srgbClr val="0070C0"/>
                </a:solidFill>
              </a:rPr>
              <a:t>Education background</a:t>
            </a:r>
            <a:endParaRPr dirty="0">
              <a:solidFill>
                <a:srgbClr val="0070C0"/>
              </a:solidFill>
            </a:endParaRPr>
          </a:p>
        </p:txBody>
      </p:sp>
      <p:graphicFrame>
        <p:nvGraphicFramePr>
          <p:cNvPr id="2" name="Table 2">
            <a:extLst>
              <a:ext uri="{FF2B5EF4-FFF2-40B4-BE49-F238E27FC236}">
                <a16:creationId xmlns:a16="http://schemas.microsoft.com/office/drawing/2014/main" id="{A765AB61-4294-0B40-9ED5-C416CDFC8F0A}"/>
              </a:ext>
            </a:extLst>
          </p:cNvPr>
          <p:cNvGraphicFramePr>
            <a:graphicFrameLocks noGrp="1"/>
          </p:cNvGraphicFramePr>
          <p:nvPr>
            <p:extLst>
              <p:ext uri="{D42A27DB-BD31-4B8C-83A1-F6EECF244321}">
                <p14:modId xmlns:p14="http://schemas.microsoft.com/office/powerpoint/2010/main" val="3329577668"/>
              </p:ext>
            </p:extLst>
          </p:nvPr>
        </p:nvGraphicFramePr>
        <p:xfrm>
          <a:off x="489994" y="2932255"/>
          <a:ext cx="12245317" cy="3121706"/>
        </p:xfrm>
        <a:graphic>
          <a:graphicData uri="http://schemas.openxmlformats.org/drawingml/2006/table">
            <a:tbl>
              <a:tblPr firstRow="1" bandRow="1">
                <a:tableStyleId>{5940675A-B579-460E-94D1-54222C63F5DA}</a:tableStyleId>
              </a:tblPr>
              <a:tblGrid>
                <a:gridCol w="1934373">
                  <a:extLst>
                    <a:ext uri="{9D8B030D-6E8A-4147-A177-3AD203B41FA5}">
                      <a16:colId xmlns:a16="http://schemas.microsoft.com/office/drawing/2014/main" val="39306076"/>
                    </a:ext>
                  </a:extLst>
                </a:gridCol>
                <a:gridCol w="3295288">
                  <a:extLst>
                    <a:ext uri="{9D8B030D-6E8A-4147-A177-3AD203B41FA5}">
                      <a16:colId xmlns:a16="http://schemas.microsoft.com/office/drawing/2014/main" val="3878770334"/>
                    </a:ext>
                  </a:extLst>
                </a:gridCol>
                <a:gridCol w="4067503">
                  <a:extLst>
                    <a:ext uri="{9D8B030D-6E8A-4147-A177-3AD203B41FA5}">
                      <a16:colId xmlns:a16="http://schemas.microsoft.com/office/drawing/2014/main" val="1636363322"/>
                    </a:ext>
                  </a:extLst>
                </a:gridCol>
                <a:gridCol w="2948153">
                  <a:extLst>
                    <a:ext uri="{9D8B030D-6E8A-4147-A177-3AD203B41FA5}">
                      <a16:colId xmlns:a16="http://schemas.microsoft.com/office/drawing/2014/main" val="1867137315"/>
                    </a:ext>
                  </a:extLst>
                </a:gridCol>
              </a:tblGrid>
              <a:tr h="855536">
                <a:tc>
                  <a:txBody>
                    <a:bodyPr/>
                    <a:lstStyle/>
                    <a:p>
                      <a:pPr algn="l"/>
                      <a:r>
                        <a:rPr lang="en-US" sz="2200" dirty="0">
                          <a:latin typeface="Times New Roman" panose="02020603050405020304" pitchFamily="18" charset="0"/>
                          <a:cs typeface="Times New Roman" panose="02020603050405020304" pitchFamily="18" charset="0"/>
                        </a:rPr>
                        <a:t>2016-2020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2200" dirty="0">
                          <a:latin typeface="Times New Roman" panose="02020603050405020304" pitchFamily="18" charset="0"/>
                          <a:cs typeface="Times New Roman" panose="02020603050405020304" pitchFamily="18" charset="0"/>
                        </a:rPr>
                        <a:t>Computer Science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2200" dirty="0">
                          <a:latin typeface="Times New Roman" panose="02020603050405020304" pitchFamily="18" charset="0"/>
                          <a:cs typeface="Times New Roman" panose="02020603050405020304" pitchFamily="18" charset="0"/>
                        </a:rPr>
                        <a:t>Washington State University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2200" dirty="0">
                          <a:latin typeface="Times New Roman" panose="02020603050405020304" pitchFamily="18" charset="0"/>
                          <a:cs typeface="Times New Roman" panose="02020603050405020304" pitchFamily="18" charset="0"/>
                        </a:rPr>
                        <a:t>Pullman, WA, USA</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36785044"/>
                  </a:ext>
                </a:extLst>
              </a:tr>
              <a:tr h="755390">
                <a:tc>
                  <a:txBody>
                    <a:bodyPr/>
                    <a:lstStyle/>
                    <a:p>
                      <a:pPr algn="l"/>
                      <a:r>
                        <a:rPr lang="en-US" sz="2200" dirty="0">
                          <a:latin typeface="Times New Roman" panose="02020603050405020304" pitchFamily="18" charset="0"/>
                          <a:cs typeface="Times New Roman" panose="02020603050405020304" pitchFamily="18" charset="0"/>
                        </a:rPr>
                        <a:t>2013-2015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2200" dirty="0">
                          <a:latin typeface="Times New Roman" panose="02020603050405020304" pitchFamily="18" charset="0"/>
                          <a:cs typeface="Times New Roman" panose="02020603050405020304" pitchFamily="18" charset="0"/>
                        </a:rPr>
                        <a:t>Math</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584200" eaLnBrk="1" fontAlgn="auto" latinLnBrk="0" hangingPunct="1">
                        <a:lnSpc>
                          <a:spcPct val="100000"/>
                        </a:lnSpc>
                        <a:spcBef>
                          <a:spcPts val="0"/>
                        </a:spcBef>
                        <a:spcAft>
                          <a:spcPts val="0"/>
                        </a:spcAft>
                        <a:buClrTx/>
                        <a:buSzTx/>
                        <a:buFontTx/>
                        <a:buNone/>
                        <a:tabLst/>
                        <a:defRPr/>
                      </a:pPr>
                      <a:r>
                        <a:rPr lang="en-US" sz="2200" dirty="0">
                          <a:latin typeface="Times New Roman" panose="02020603050405020304" pitchFamily="18" charset="0"/>
                          <a:cs typeface="Times New Roman" panose="02020603050405020304" pitchFamily="18" charset="0"/>
                        </a:rPr>
                        <a:t>Washington State University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584200" eaLnBrk="1" fontAlgn="auto" latinLnBrk="0" hangingPunct="1">
                        <a:lnSpc>
                          <a:spcPct val="100000"/>
                        </a:lnSpc>
                        <a:spcBef>
                          <a:spcPts val="0"/>
                        </a:spcBef>
                        <a:spcAft>
                          <a:spcPts val="0"/>
                        </a:spcAft>
                        <a:buClrTx/>
                        <a:buSzTx/>
                        <a:buFontTx/>
                        <a:buNone/>
                        <a:tabLst/>
                        <a:defRPr/>
                      </a:pPr>
                      <a:r>
                        <a:rPr lang="en-US" sz="2200" dirty="0">
                          <a:latin typeface="Times New Roman" panose="02020603050405020304" pitchFamily="18" charset="0"/>
                          <a:cs typeface="Times New Roman" panose="02020603050405020304" pitchFamily="18" charset="0"/>
                        </a:rPr>
                        <a:t>Pullman, WA, USA</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66560739"/>
                  </a:ext>
                </a:extLst>
              </a:tr>
              <a:tr h="755390">
                <a:tc>
                  <a:txBody>
                    <a:bodyPr/>
                    <a:lstStyle/>
                    <a:p>
                      <a:pPr algn="l"/>
                      <a:r>
                        <a:rPr lang="en-US" sz="2200" dirty="0">
                          <a:latin typeface="Times New Roman" panose="02020603050405020304" pitchFamily="18" charset="0"/>
                          <a:cs typeface="Times New Roman" panose="02020603050405020304" pitchFamily="18" charset="0"/>
                        </a:rPr>
                        <a:t>2011-2013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2200" dirty="0">
                          <a:latin typeface="Times New Roman" panose="02020603050405020304" pitchFamily="18" charset="0"/>
                          <a:cs typeface="Times New Roman" panose="02020603050405020304" pitchFamily="18" charset="0"/>
                        </a:rPr>
                        <a:t>Applied Math</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2200" dirty="0">
                          <a:latin typeface="Times New Roman" panose="02020603050405020304" pitchFamily="18" charset="0"/>
                          <a:cs typeface="Times New Roman" panose="02020603050405020304" pitchFamily="18" charset="0"/>
                        </a:rPr>
                        <a:t>Stony Brook University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2200" dirty="0">
                          <a:latin typeface="Times New Roman" panose="02020603050405020304" pitchFamily="18" charset="0"/>
                          <a:cs typeface="Times New Roman" panose="02020603050405020304" pitchFamily="18" charset="0"/>
                        </a:rPr>
                        <a:t>Stony Brook, NY, USA</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66727399"/>
                  </a:ext>
                </a:extLst>
              </a:tr>
              <a:tr h="755390">
                <a:tc>
                  <a:txBody>
                    <a:bodyPr/>
                    <a:lstStyle/>
                    <a:p>
                      <a:pPr algn="l"/>
                      <a:r>
                        <a:rPr lang="en-US" sz="2200" dirty="0">
                          <a:latin typeface="Times New Roman" panose="02020603050405020304" pitchFamily="18" charset="0"/>
                          <a:cs typeface="Times New Roman" panose="02020603050405020304" pitchFamily="18" charset="0"/>
                        </a:rPr>
                        <a:t>2007-2011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2200" dirty="0">
                          <a:latin typeface="Times New Roman" panose="02020603050405020304" pitchFamily="18" charset="0"/>
                          <a:cs typeface="Times New Roman" panose="02020603050405020304" pitchFamily="18" charset="0"/>
                        </a:rPr>
                        <a:t>Math and Applied Math</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2200" dirty="0">
                          <a:latin typeface="Times New Roman" panose="02020603050405020304" pitchFamily="18" charset="0"/>
                          <a:cs typeface="Times New Roman" panose="02020603050405020304" pitchFamily="18" charset="0"/>
                        </a:rPr>
                        <a:t>Shanghai Maritime University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2200" dirty="0">
                          <a:latin typeface="Times New Roman" panose="02020603050405020304" pitchFamily="18" charset="0"/>
                          <a:cs typeface="Times New Roman" panose="02020603050405020304" pitchFamily="18" charset="0"/>
                        </a:rPr>
                        <a:t>Shanghai, China</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55327943"/>
                  </a:ext>
                </a:extLst>
              </a:tr>
            </a:tbl>
          </a:graphicData>
        </a:graphic>
      </p:graphicFrame>
    </p:spTree>
    <p:extLst>
      <p:ext uri="{BB962C8B-B14F-4D97-AF65-F5344CB8AC3E}">
        <p14:creationId xmlns:p14="http://schemas.microsoft.com/office/powerpoint/2010/main" val="4025422992"/>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20</a:t>
            </a:fld>
            <a:endParaRPr dirty="0"/>
          </a:p>
        </p:txBody>
      </p:sp>
      <p:sp>
        <p:nvSpPr>
          <p:cNvPr id="252" name="Formal Models of Indoor Behavior — Challenges"/>
          <p:cNvSpPr txBox="1"/>
          <p:nvPr/>
        </p:nvSpPr>
        <p:spPr>
          <a:xfrm>
            <a:off x="698500" y="590946"/>
            <a:ext cx="10991174" cy="742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fontScale="92500"/>
          </a:bodyPr>
          <a:lstStyle>
            <a:lvl1pPr algn="l" defTabSz="461518">
              <a:defRPr sz="3713">
                <a:solidFill>
                  <a:srgbClr val="7A0816"/>
                </a:solidFill>
              </a:defRPr>
            </a:lvl1pPr>
          </a:lstStyle>
          <a:p>
            <a:r>
              <a:rPr dirty="0">
                <a:solidFill>
                  <a:srgbClr val="0070C0"/>
                </a:solidFill>
              </a:rPr>
              <a:t>Formal Models of Indoor Behavior — Challenges</a:t>
            </a:r>
          </a:p>
        </p:txBody>
      </p:sp>
      <p:sp>
        <p:nvSpPr>
          <p:cNvPr id="253" name="Text"/>
          <p:cNvSpPr txBox="1"/>
          <p:nvPr/>
        </p:nvSpPr>
        <p:spPr>
          <a:xfrm>
            <a:off x="425524" y="2639835"/>
            <a:ext cx="1905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lnSpc>
                <a:spcPts val="2800"/>
              </a:lnSpc>
              <a:defRPr sz="1200" b="0">
                <a:latin typeface="Times"/>
                <a:ea typeface="Times"/>
                <a:cs typeface="Times"/>
                <a:sym typeface="Times"/>
              </a:defRPr>
            </a:lvl1pPr>
          </a:lstStyle>
          <a:p>
            <a:r>
              <a:rPr dirty="0"/>
              <a:t> </a:t>
            </a:r>
          </a:p>
        </p:txBody>
      </p:sp>
      <p:sp>
        <p:nvSpPr>
          <p:cNvPr id="254" name="Text"/>
          <p:cNvSpPr txBox="1"/>
          <p:nvPr/>
        </p:nvSpPr>
        <p:spPr>
          <a:xfrm>
            <a:off x="7939890" y="3538966"/>
            <a:ext cx="1905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lnSpc>
                <a:spcPts val="2800"/>
              </a:lnSpc>
              <a:defRPr sz="1200" b="0">
                <a:latin typeface="Times"/>
                <a:ea typeface="Times"/>
                <a:cs typeface="Times"/>
                <a:sym typeface="Times"/>
              </a:defRPr>
            </a:lvl1pPr>
          </a:lstStyle>
          <a:p>
            <a:r>
              <a:rPr dirty="0"/>
              <a:t> </a:t>
            </a:r>
          </a:p>
        </p:txBody>
      </p:sp>
      <p:pic>
        <p:nvPicPr>
          <p:cNvPr id="255" name="Image" descr="Image"/>
          <p:cNvPicPr>
            <a:picLocks noChangeAspect="1"/>
          </p:cNvPicPr>
          <p:nvPr/>
        </p:nvPicPr>
        <p:blipFill>
          <a:blip r:embed="rId3"/>
          <a:stretch>
            <a:fillRect/>
          </a:stretch>
        </p:blipFill>
        <p:spPr>
          <a:xfrm>
            <a:off x="391499" y="2435785"/>
            <a:ext cx="12519581" cy="4607778"/>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21</a:t>
            </a:fld>
            <a:endParaRPr dirty="0"/>
          </a:p>
        </p:txBody>
      </p:sp>
      <p:sp>
        <p:nvSpPr>
          <p:cNvPr id="260" name="Formal Models of Indoor Behavior"/>
          <p:cNvSpPr txBox="1"/>
          <p:nvPr/>
        </p:nvSpPr>
        <p:spPr>
          <a:xfrm>
            <a:off x="698500" y="590946"/>
            <a:ext cx="10991174" cy="742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fontScale="85000" lnSpcReduction="10000"/>
          </a:bodyPr>
          <a:lstStyle>
            <a:lvl1pPr algn="l" defTabSz="525779">
              <a:defRPr sz="4230">
                <a:solidFill>
                  <a:srgbClr val="7A0816"/>
                </a:solidFill>
              </a:defRPr>
            </a:lvl1pPr>
          </a:lstStyle>
          <a:p>
            <a:r>
              <a:rPr lang="en-US" dirty="0">
                <a:solidFill>
                  <a:srgbClr val="0070C0"/>
                </a:solidFill>
              </a:rPr>
              <a:t>Motivation --</a:t>
            </a:r>
            <a:r>
              <a:rPr dirty="0">
                <a:solidFill>
                  <a:srgbClr val="0070C0"/>
                </a:solidFill>
              </a:rPr>
              <a:t>Formal Model</a:t>
            </a:r>
            <a:r>
              <a:rPr lang="en-US" dirty="0">
                <a:solidFill>
                  <a:srgbClr val="0070C0"/>
                </a:solidFill>
              </a:rPr>
              <a:t>s</a:t>
            </a:r>
            <a:r>
              <a:rPr dirty="0">
                <a:solidFill>
                  <a:srgbClr val="0070C0"/>
                </a:solidFill>
              </a:rPr>
              <a:t> of Indoor Behavior</a:t>
            </a:r>
          </a:p>
        </p:txBody>
      </p:sp>
      <p:sp>
        <p:nvSpPr>
          <p:cNvPr id="261" name="Stochastic approaches to study inter-arrival times of activities"/>
          <p:cNvSpPr txBox="1"/>
          <p:nvPr/>
        </p:nvSpPr>
        <p:spPr>
          <a:xfrm>
            <a:off x="698500" y="1896041"/>
            <a:ext cx="8500918" cy="14875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stStyle>
          <a:p>
            <a:r>
              <a:rPr lang="en-US" sz="3000" dirty="0"/>
              <a:t>Detect indoor behavior changes</a:t>
            </a:r>
          </a:p>
          <a:p>
            <a:r>
              <a:rPr lang="en-US" sz="3000" dirty="0"/>
              <a:t>Automatically recognize behavior patterns</a:t>
            </a:r>
          </a:p>
          <a:p>
            <a:endParaRPr sz="3000" dirty="0"/>
          </a:p>
        </p:txBody>
      </p:sp>
      <p:sp>
        <p:nvSpPr>
          <p:cNvPr id="262" name="Text"/>
          <p:cNvSpPr txBox="1"/>
          <p:nvPr/>
        </p:nvSpPr>
        <p:spPr>
          <a:xfrm>
            <a:off x="425524" y="2639835"/>
            <a:ext cx="1905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lnSpc>
                <a:spcPts val="2800"/>
              </a:lnSpc>
              <a:defRPr sz="1200" b="0">
                <a:latin typeface="Times"/>
                <a:ea typeface="Times"/>
                <a:cs typeface="Times"/>
                <a:sym typeface="Times"/>
              </a:defRPr>
            </a:lvl1pPr>
          </a:lstStyle>
          <a:p>
            <a:r>
              <a:rPr dirty="0"/>
              <a:t> </a:t>
            </a:r>
          </a:p>
        </p:txBody>
      </p:sp>
      <p:sp>
        <p:nvSpPr>
          <p:cNvPr id="266" name="Text"/>
          <p:cNvSpPr txBox="1"/>
          <p:nvPr/>
        </p:nvSpPr>
        <p:spPr>
          <a:xfrm>
            <a:off x="7939890" y="3538966"/>
            <a:ext cx="1905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lnSpc>
                <a:spcPts val="2800"/>
              </a:lnSpc>
              <a:defRPr sz="1200" b="0">
                <a:latin typeface="Times"/>
                <a:ea typeface="Times"/>
                <a:cs typeface="Times"/>
                <a:sym typeface="Times"/>
              </a:defRPr>
            </a:lvl1pPr>
          </a:lstStyle>
          <a:p>
            <a:r>
              <a:rPr dirty="0"/>
              <a:t> </a:t>
            </a:r>
          </a:p>
        </p:txBody>
      </p:sp>
      <p:pic>
        <p:nvPicPr>
          <p:cNvPr id="2" name="Picture 1">
            <a:extLst>
              <a:ext uri="{FF2B5EF4-FFF2-40B4-BE49-F238E27FC236}">
                <a16:creationId xmlns:a16="http://schemas.microsoft.com/office/drawing/2014/main" id="{C496D890-C1E9-F34B-8C30-6D0C1C49CF31}"/>
              </a:ext>
            </a:extLst>
          </p:cNvPr>
          <p:cNvPicPr>
            <a:picLocks noChangeAspect="1"/>
          </p:cNvPicPr>
          <p:nvPr/>
        </p:nvPicPr>
        <p:blipFill>
          <a:blip r:embed="rId3"/>
          <a:stretch>
            <a:fillRect/>
          </a:stretch>
        </p:blipFill>
        <p:spPr>
          <a:xfrm>
            <a:off x="149757" y="4051570"/>
            <a:ext cx="7103070" cy="4735380"/>
          </a:xfrm>
          <a:prstGeom prst="rect">
            <a:avLst/>
          </a:prstGeom>
        </p:spPr>
      </p:pic>
      <p:sp>
        <p:nvSpPr>
          <p:cNvPr id="3" name="Bent Arrow 2">
            <a:extLst>
              <a:ext uri="{FF2B5EF4-FFF2-40B4-BE49-F238E27FC236}">
                <a16:creationId xmlns:a16="http://schemas.microsoft.com/office/drawing/2014/main" id="{916B53CF-D7E7-C148-A30A-5C92860B815F}"/>
              </a:ext>
            </a:extLst>
          </p:cNvPr>
          <p:cNvSpPr/>
          <p:nvPr/>
        </p:nvSpPr>
        <p:spPr>
          <a:xfrm rot="5400000">
            <a:off x="8950036" y="2639834"/>
            <a:ext cx="1108364" cy="899132"/>
          </a:xfrm>
          <a:prstGeom prst="ben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3" name="Stochastic approaches to study inter-arrival times of activities">
            <a:extLst>
              <a:ext uri="{FF2B5EF4-FFF2-40B4-BE49-F238E27FC236}">
                <a16:creationId xmlns:a16="http://schemas.microsoft.com/office/drawing/2014/main" id="{F9BCE658-5857-604E-B029-9627E1184C0D}"/>
              </a:ext>
            </a:extLst>
          </p:cNvPr>
          <p:cNvSpPr txBox="1"/>
          <p:nvPr/>
        </p:nvSpPr>
        <p:spPr>
          <a:xfrm>
            <a:off x="7125083" y="3849874"/>
            <a:ext cx="5657402" cy="21031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stStyle>
          <a:p>
            <a:pPr>
              <a:spcAft>
                <a:spcPts val="600"/>
              </a:spcAft>
            </a:pPr>
            <a:r>
              <a:rPr lang="en-US" sz="3000" dirty="0"/>
              <a:t>Automatic diagnosis systems</a:t>
            </a:r>
          </a:p>
          <a:p>
            <a:pPr>
              <a:spcAft>
                <a:spcPts val="600"/>
              </a:spcAft>
            </a:pPr>
            <a:r>
              <a:rPr lang="en-US" sz="3000" dirty="0"/>
              <a:t>Deliver effective healthcare interventions</a:t>
            </a:r>
          </a:p>
          <a:p>
            <a:pPr>
              <a:spcAft>
                <a:spcPts val="600"/>
              </a:spcAft>
            </a:pPr>
            <a:endParaRPr sz="3000" dirty="0"/>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22</a:t>
            </a:fld>
            <a:endParaRPr/>
          </a:p>
        </p:txBody>
      </p:sp>
      <p:sp>
        <p:nvSpPr>
          <p:cNvPr id="260" name="Formal Models of Indoor Behavior"/>
          <p:cNvSpPr txBox="1"/>
          <p:nvPr/>
        </p:nvSpPr>
        <p:spPr>
          <a:xfrm>
            <a:off x="698500" y="590946"/>
            <a:ext cx="10991174" cy="742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lnSpcReduction="10000"/>
          </a:bodyPr>
          <a:lstStyle>
            <a:lvl1pPr algn="l" defTabSz="525779">
              <a:defRPr sz="4230">
                <a:solidFill>
                  <a:srgbClr val="7A0816"/>
                </a:solidFill>
              </a:defRPr>
            </a:lvl1pPr>
          </a:lstStyle>
          <a:p>
            <a:pPr algn="just"/>
            <a:r>
              <a:rPr lang="en-US" sz="4400" dirty="0">
                <a:solidFill>
                  <a:srgbClr val="0070C0"/>
                </a:solidFill>
              </a:rPr>
              <a:t>Formal Model 1 - Hypothesis</a:t>
            </a:r>
          </a:p>
        </p:txBody>
      </p:sp>
      <p:sp>
        <p:nvSpPr>
          <p:cNvPr id="262" name="Text"/>
          <p:cNvSpPr txBox="1"/>
          <p:nvPr/>
        </p:nvSpPr>
        <p:spPr>
          <a:xfrm>
            <a:off x="425524" y="2639835"/>
            <a:ext cx="1905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lnSpc>
                <a:spcPts val="2800"/>
              </a:lnSpc>
              <a:defRPr sz="1200" b="0">
                <a:latin typeface="Times"/>
                <a:ea typeface="Times"/>
                <a:cs typeface="Times"/>
                <a:sym typeface="Times"/>
              </a:defRPr>
            </a:lvl1pPr>
          </a:lstStyle>
          <a:p>
            <a:r>
              <a:t> </a:t>
            </a:r>
          </a:p>
        </p:txBody>
      </p:sp>
      <p:sp>
        <p:nvSpPr>
          <p:cNvPr id="266" name="Text"/>
          <p:cNvSpPr txBox="1"/>
          <p:nvPr/>
        </p:nvSpPr>
        <p:spPr>
          <a:xfrm>
            <a:off x="7939890" y="3538966"/>
            <a:ext cx="1905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lnSpc>
                <a:spcPts val="2800"/>
              </a:lnSpc>
              <a:defRPr sz="1200" b="0">
                <a:latin typeface="Times"/>
                <a:ea typeface="Times"/>
                <a:cs typeface="Times"/>
                <a:sym typeface="Times"/>
              </a:defRPr>
            </a:lvl1pPr>
          </a:lstStyle>
          <a:p>
            <a:r>
              <a:t> </a:t>
            </a:r>
          </a:p>
        </p:txBody>
      </p:sp>
      <p:sp>
        <p:nvSpPr>
          <p:cNvPr id="2" name="TextBox 1">
            <a:extLst>
              <a:ext uri="{FF2B5EF4-FFF2-40B4-BE49-F238E27FC236}">
                <a16:creationId xmlns:a16="http://schemas.microsoft.com/office/drawing/2014/main" id="{09EB8EFF-66C5-9A4D-AFC7-D843082D474F}"/>
              </a:ext>
            </a:extLst>
          </p:cNvPr>
          <p:cNvSpPr txBox="1"/>
          <p:nvPr/>
        </p:nvSpPr>
        <p:spPr>
          <a:xfrm>
            <a:off x="698500" y="2040003"/>
            <a:ext cx="10991174" cy="16568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sz="2900" dirty="0">
                <a:solidFill>
                  <a:schemeClr val="tx1">
                    <a:lumMod val="95000"/>
                    <a:lumOff val="5000"/>
                  </a:schemeClr>
                </a:solidFill>
              </a:rPr>
              <a:t>We hypothesize that:</a:t>
            </a:r>
          </a:p>
          <a:p>
            <a:pPr algn="l"/>
            <a:endParaRPr lang="en-US" dirty="0">
              <a:solidFill>
                <a:schemeClr val="tx1">
                  <a:lumMod val="95000"/>
                  <a:lumOff val="5000"/>
                </a:schemeClr>
              </a:solidFill>
            </a:endParaRPr>
          </a:p>
          <a:p>
            <a:pPr algn="l"/>
            <a:r>
              <a:rPr lang="en-US" dirty="0">
                <a:solidFill>
                  <a:schemeClr val="tx1">
                    <a:lumMod val="95000"/>
                    <a:lumOff val="5000"/>
                  </a:schemeClr>
                </a:solidFill>
              </a:rPr>
              <a:t>We can mathematically model human behavior at an individual and population level based on ambient sensor data.</a:t>
            </a:r>
          </a:p>
        </p:txBody>
      </p:sp>
      <p:sp>
        <p:nvSpPr>
          <p:cNvPr id="8" name="TextBox 7">
            <a:extLst>
              <a:ext uri="{FF2B5EF4-FFF2-40B4-BE49-F238E27FC236}">
                <a16:creationId xmlns:a16="http://schemas.microsoft.com/office/drawing/2014/main" id="{35102132-2022-AC4C-9F47-3AD02E66EB23}"/>
              </a:ext>
            </a:extLst>
          </p:cNvPr>
          <p:cNvSpPr txBox="1"/>
          <p:nvPr/>
        </p:nvSpPr>
        <p:spPr>
          <a:xfrm>
            <a:off x="616025" y="4419978"/>
            <a:ext cx="109911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dirty="0">
                <a:solidFill>
                  <a:schemeClr val="tx1">
                    <a:lumMod val="95000"/>
                    <a:lumOff val="5000"/>
                  </a:schemeClr>
                </a:solidFill>
              </a:rPr>
              <a:t>We first model temporal behavior features</a:t>
            </a:r>
          </a:p>
        </p:txBody>
      </p:sp>
      <p:sp>
        <p:nvSpPr>
          <p:cNvPr id="9" name="TextBox 8">
            <a:extLst>
              <a:ext uri="{FF2B5EF4-FFF2-40B4-BE49-F238E27FC236}">
                <a16:creationId xmlns:a16="http://schemas.microsoft.com/office/drawing/2014/main" id="{396763B5-E601-2143-ADE0-F6661A8F776A}"/>
              </a:ext>
            </a:extLst>
          </p:cNvPr>
          <p:cNvSpPr txBox="1"/>
          <p:nvPr/>
        </p:nvSpPr>
        <p:spPr>
          <a:xfrm>
            <a:off x="698500" y="5517005"/>
            <a:ext cx="10991174"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dirty="0">
                <a:solidFill>
                  <a:schemeClr val="tx1">
                    <a:lumMod val="95000"/>
                    <a:lumOff val="5000"/>
                  </a:schemeClr>
                </a:solidFill>
              </a:rPr>
              <a:t>We assume temporal behavior features can be:</a:t>
            </a:r>
          </a:p>
          <a:p>
            <a:pPr algn="l"/>
            <a:endParaRPr lang="en-US" dirty="0">
              <a:solidFill>
                <a:schemeClr val="tx1">
                  <a:lumMod val="95000"/>
                  <a:lumOff val="5000"/>
                </a:schemeClr>
              </a:solidFill>
            </a:endParaRPr>
          </a:p>
          <a:p>
            <a:pPr algn="l"/>
            <a:r>
              <a:rPr lang="en-US" dirty="0">
                <a:solidFill>
                  <a:schemeClr val="tx1">
                    <a:lumMod val="95000"/>
                    <a:lumOff val="5000"/>
                  </a:schemeClr>
                </a:solidFill>
              </a:rPr>
              <a:t>	activity durations, inter-arrival times of two successive activities, etc.</a:t>
            </a:r>
          </a:p>
        </p:txBody>
      </p:sp>
      <p:sp>
        <p:nvSpPr>
          <p:cNvPr id="3" name="Oval 2">
            <a:extLst>
              <a:ext uri="{FF2B5EF4-FFF2-40B4-BE49-F238E27FC236}">
                <a16:creationId xmlns:a16="http://schemas.microsoft.com/office/drawing/2014/main" id="{03B05AD3-F0BF-2440-A86F-E0429B71CB57}"/>
              </a:ext>
            </a:extLst>
          </p:cNvPr>
          <p:cNvSpPr/>
          <p:nvPr/>
        </p:nvSpPr>
        <p:spPr>
          <a:xfrm>
            <a:off x="3820528" y="6033033"/>
            <a:ext cx="7042544" cy="1049612"/>
          </a:xfrm>
          <a:prstGeom prst="ellipse">
            <a:avLst/>
          </a:prstGeom>
          <a:noFill/>
          <a:ln w="66675"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1771959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23</a:t>
            </a:fld>
            <a:endParaRPr/>
          </a:p>
        </p:txBody>
      </p:sp>
      <p:sp>
        <p:nvSpPr>
          <p:cNvPr id="262" name="Text"/>
          <p:cNvSpPr txBox="1"/>
          <p:nvPr/>
        </p:nvSpPr>
        <p:spPr>
          <a:xfrm>
            <a:off x="425524" y="2639835"/>
            <a:ext cx="1905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lnSpc>
                <a:spcPts val="2800"/>
              </a:lnSpc>
              <a:defRPr sz="1200" b="0">
                <a:latin typeface="Times"/>
                <a:ea typeface="Times"/>
                <a:cs typeface="Times"/>
                <a:sym typeface="Times"/>
              </a:defRPr>
            </a:lvl1pPr>
          </a:lstStyle>
          <a:p>
            <a:r>
              <a:t> </a:t>
            </a:r>
          </a:p>
        </p:txBody>
      </p:sp>
      <p:sp>
        <p:nvSpPr>
          <p:cNvPr id="266" name="Text"/>
          <p:cNvSpPr txBox="1"/>
          <p:nvPr/>
        </p:nvSpPr>
        <p:spPr>
          <a:xfrm>
            <a:off x="7939890" y="3538966"/>
            <a:ext cx="1905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lnSpc>
                <a:spcPts val="2800"/>
              </a:lnSpc>
              <a:defRPr sz="1200" b="0">
                <a:latin typeface="Times"/>
                <a:ea typeface="Times"/>
                <a:cs typeface="Times"/>
                <a:sym typeface="Times"/>
              </a:defRPr>
            </a:lvl1pPr>
          </a:lstStyle>
          <a:p>
            <a:r>
              <a:t> </a:t>
            </a:r>
          </a:p>
        </p:txBody>
      </p:sp>
      <p:sp>
        <p:nvSpPr>
          <p:cNvPr id="2" name="TextBox 1">
            <a:extLst>
              <a:ext uri="{FF2B5EF4-FFF2-40B4-BE49-F238E27FC236}">
                <a16:creationId xmlns:a16="http://schemas.microsoft.com/office/drawing/2014/main" id="{09EB8EFF-66C5-9A4D-AFC7-D843082D474F}"/>
              </a:ext>
            </a:extLst>
          </p:cNvPr>
          <p:cNvSpPr txBox="1"/>
          <p:nvPr/>
        </p:nvSpPr>
        <p:spPr>
          <a:xfrm>
            <a:off x="698500" y="1339077"/>
            <a:ext cx="10991174"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US" sz="2800"/>
              <a:t>Inter-arrival times:</a:t>
            </a:r>
          </a:p>
        </p:txBody>
      </p:sp>
      <p:sp>
        <p:nvSpPr>
          <p:cNvPr id="10" name="TextBox 9">
            <a:extLst>
              <a:ext uri="{FF2B5EF4-FFF2-40B4-BE49-F238E27FC236}">
                <a16:creationId xmlns:a16="http://schemas.microsoft.com/office/drawing/2014/main" id="{2B242A00-E53A-0747-9251-E92E94F536DC}"/>
              </a:ext>
            </a:extLst>
          </p:cNvPr>
          <p:cNvSpPr txBox="1"/>
          <p:nvPr/>
        </p:nvSpPr>
        <p:spPr>
          <a:xfrm>
            <a:off x="1495195" y="8690730"/>
            <a:ext cx="109911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just"/>
            <a:r>
              <a:rPr lang="en-US" dirty="0"/>
              <a:t>the time interval between two successive occurrences of activities</a:t>
            </a:r>
          </a:p>
        </p:txBody>
      </p:sp>
      <p:pic>
        <p:nvPicPr>
          <p:cNvPr id="3" name="Picture 2">
            <a:extLst>
              <a:ext uri="{FF2B5EF4-FFF2-40B4-BE49-F238E27FC236}">
                <a16:creationId xmlns:a16="http://schemas.microsoft.com/office/drawing/2014/main" id="{B66F7148-2918-9641-B427-34C3420CD41F}"/>
              </a:ext>
            </a:extLst>
          </p:cNvPr>
          <p:cNvPicPr>
            <a:picLocks noChangeAspect="1"/>
          </p:cNvPicPr>
          <p:nvPr/>
        </p:nvPicPr>
        <p:blipFill>
          <a:blip r:embed="rId3"/>
          <a:stretch>
            <a:fillRect/>
          </a:stretch>
        </p:blipFill>
        <p:spPr>
          <a:xfrm>
            <a:off x="4238567" y="1488356"/>
            <a:ext cx="4384780" cy="1809193"/>
          </a:xfrm>
          <a:prstGeom prst="rect">
            <a:avLst/>
          </a:prstGeom>
        </p:spPr>
      </p:pic>
      <p:pic>
        <p:nvPicPr>
          <p:cNvPr id="5" name="Picture 4">
            <a:extLst>
              <a:ext uri="{FF2B5EF4-FFF2-40B4-BE49-F238E27FC236}">
                <a16:creationId xmlns:a16="http://schemas.microsoft.com/office/drawing/2014/main" id="{4ECB87B2-3B66-0C4D-9208-08B003CA0464}"/>
              </a:ext>
            </a:extLst>
          </p:cNvPr>
          <p:cNvPicPr>
            <a:picLocks noChangeAspect="1"/>
          </p:cNvPicPr>
          <p:nvPr/>
        </p:nvPicPr>
        <p:blipFill rotWithShape="1">
          <a:blip r:embed="rId4"/>
          <a:srcRect t="17153" r="4379" b="26595"/>
          <a:stretch/>
        </p:blipFill>
        <p:spPr>
          <a:xfrm>
            <a:off x="520774" y="3480784"/>
            <a:ext cx="11956602" cy="2131186"/>
          </a:xfrm>
          <a:prstGeom prst="rect">
            <a:avLst/>
          </a:prstGeom>
        </p:spPr>
      </p:pic>
      <p:grpSp>
        <p:nvGrpSpPr>
          <p:cNvPr id="30" name="Group 29">
            <a:extLst>
              <a:ext uri="{FF2B5EF4-FFF2-40B4-BE49-F238E27FC236}">
                <a16:creationId xmlns:a16="http://schemas.microsoft.com/office/drawing/2014/main" id="{15D63C3B-53DA-D846-B447-52B8BA8CAEC4}"/>
              </a:ext>
            </a:extLst>
          </p:cNvPr>
          <p:cNvGrpSpPr/>
          <p:nvPr/>
        </p:nvGrpSpPr>
        <p:grpSpPr>
          <a:xfrm>
            <a:off x="616025" y="6514500"/>
            <a:ext cx="11870344" cy="1668595"/>
            <a:chOff x="698500" y="7171710"/>
            <a:chExt cx="11870344" cy="1668595"/>
          </a:xfrm>
        </p:grpSpPr>
        <p:grpSp>
          <p:nvGrpSpPr>
            <p:cNvPr id="28" name="Group 27">
              <a:extLst>
                <a:ext uri="{FF2B5EF4-FFF2-40B4-BE49-F238E27FC236}">
                  <a16:creationId xmlns:a16="http://schemas.microsoft.com/office/drawing/2014/main" id="{15984957-6936-E948-A12B-B7D57A3A1350}"/>
                </a:ext>
              </a:extLst>
            </p:cNvPr>
            <p:cNvGrpSpPr/>
            <p:nvPr/>
          </p:nvGrpSpPr>
          <p:grpSpPr>
            <a:xfrm>
              <a:off x="698500" y="7171710"/>
              <a:ext cx="11870344" cy="1074458"/>
              <a:chOff x="698500" y="7669858"/>
              <a:chExt cx="11870344" cy="1074458"/>
            </a:xfrm>
          </p:grpSpPr>
          <p:cxnSp>
            <p:nvCxnSpPr>
              <p:cNvPr id="8" name="Straight Connector 7">
                <a:extLst>
                  <a:ext uri="{FF2B5EF4-FFF2-40B4-BE49-F238E27FC236}">
                    <a16:creationId xmlns:a16="http://schemas.microsoft.com/office/drawing/2014/main" id="{D272D39F-C3FE-FA40-AE0C-A7D48E1D711C}"/>
                  </a:ext>
                </a:extLst>
              </p:cNvPr>
              <p:cNvCxnSpPr>
                <a:cxnSpLocks/>
              </p:cNvCxnSpPr>
              <p:nvPr/>
            </p:nvCxnSpPr>
            <p:spPr>
              <a:xfrm>
                <a:off x="698500" y="8744316"/>
                <a:ext cx="11870344" cy="0"/>
              </a:xfrm>
              <a:prstGeom prst="line">
                <a:avLst/>
              </a:prstGeom>
              <a:noFill/>
              <a:ln w="47625" cap="flat">
                <a:solidFill>
                  <a:srgbClr val="0070C0"/>
                </a:solidFill>
                <a:prstDash val="solid"/>
                <a:miter lim="400000"/>
              </a:ln>
              <a:effectLst/>
              <a:sp3d/>
            </p:spPr>
            <p:style>
              <a:lnRef idx="0">
                <a:scrgbClr r="0" g="0" b="0"/>
              </a:lnRef>
              <a:fillRef idx="0">
                <a:scrgbClr r="0" g="0" b="0"/>
              </a:fillRef>
              <a:effectRef idx="0">
                <a:scrgbClr r="0" g="0" b="0"/>
              </a:effectRef>
              <a:fontRef idx="none"/>
            </p:style>
          </p:cxnSp>
          <p:pic>
            <p:nvPicPr>
              <p:cNvPr id="19" name="Graphic 18">
                <a:extLst>
                  <a:ext uri="{FF2B5EF4-FFF2-40B4-BE49-F238E27FC236}">
                    <a16:creationId xmlns:a16="http://schemas.microsoft.com/office/drawing/2014/main" id="{7F6587A4-041F-504A-876D-C17A45821F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8500" y="7669858"/>
                <a:ext cx="1005840" cy="1005840"/>
              </a:xfrm>
              <a:prstGeom prst="rect">
                <a:avLst/>
              </a:prstGeom>
            </p:spPr>
          </p:pic>
          <p:pic>
            <p:nvPicPr>
              <p:cNvPr id="23" name="Graphic 22">
                <a:extLst>
                  <a:ext uri="{FF2B5EF4-FFF2-40B4-BE49-F238E27FC236}">
                    <a16:creationId xmlns:a16="http://schemas.microsoft.com/office/drawing/2014/main" id="{0508B434-B44A-C04E-A4AF-7DEABEF375E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3781367" y="7774006"/>
                <a:ext cx="914400" cy="914400"/>
              </a:xfrm>
              <a:prstGeom prst="rect">
                <a:avLst/>
              </a:prstGeom>
            </p:spPr>
          </p:pic>
          <p:pic>
            <p:nvPicPr>
              <p:cNvPr id="25" name="Graphic 24">
                <a:extLst>
                  <a:ext uri="{FF2B5EF4-FFF2-40B4-BE49-F238E27FC236}">
                    <a16:creationId xmlns:a16="http://schemas.microsoft.com/office/drawing/2014/main" id="{7ED779E4-6CE8-CB4C-8FB5-467157D5F6A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12775" y="7774847"/>
                <a:ext cx="914400" cy="914400"/>
              </a:xfrm>
              <a:prstGeom prst="rect">
                <a:avLst/>
              </a:prstGeom>
            </p:spPr>
          </p:pic>
          <p:pic>
            <p:nvPicPr>
              <p:cNvPr id="27" name="Graphic 26">
                <a:extLst>
                  <a:ext uri="{FF2B5EF4-FFF2-40B4-BE49-F238E27FC236}">
                    <a16:creationId xmlns:a16="http://schemas.microsoft.com/office/drawing/2014/main" id="{D97ED24E-AA50-D446-8682-74A11431ABA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279117" y="7756983"/>
                <a:ext cx="914400" cy="914400"/>
              </a:xfrm>
              <a:prstGeom prst="rect">
                <a:avLst/>
              </a:prstGeom>
            </p:spPr>
          </p:pic>
        </p:grpSp>
        <p:sp>
          <p:nvSpPr>
            <p:cNvPr id="29" name="TextBox 28">
              <a:extLst>
                <a:ext uri="{FF2B5EF4-FFF2-40B4-BE49-F238E27FC236}">
                  <a16:creationId xmlns:a16="http://schemas.microsoft.com/office/drawing/2014/main" id="{8366DC55-44FC-414D-84A3-968B9DC7FBB0}"/>
                </a:ext>
              </a:extLst>
            </p:cNvPr>
            <p:cNvSpPr txBox="1"/>
            <p:nvPr/>
          </p:nvSpPr>
          <p:spPr>
            <a:xfrm>
              <a:off x="865969" y="8314787"/>
              <a:ext cx="838371"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a:ln>
                    <a:noFill/>
                  </a:ln>
                  <a:solidFill>
                    <a:srgbClr val="000000"/>
                  </a:solidFill>
                  <a:effectLst/>
                  <a:uFillTx/>
                  <a:latin typeface="Helvetica Neue"/>
                  <a:ea typeface="Helvetica Neue"/>
                  <a:cs typeface="Helvetica Neue"/>
                  <a:sym typeface="Helvetica Neue"/>
                </a:rPr>
                <a:t>Cook</a:t>
              </a:r>
            </a:p>
          </p:txBody>
        </p:sp>
        <p:sp>
          <p:nvSpPr>
            <p:cNvPr id="34" name="TextBox 33">
              <a:extLst>
                <a:ext uri="{FF2B5EF4-FFF2-40B4-BE49-F238E27FC236}">
                  <a16:creationId xmlns:a16="http://schemas.microsoft.com/office/drawing/2014/main" id="{66F08D6C-F67B-A148-BB6B-34AF84B0D51C}"/>
                </a:ext>
              </a:extLst>
            </p:cNvPr>
            <p:cNvSpPr txBox="1"/>
            <p:nvPr/>
          </p:nvSpPr>
          <p:spPr>
            <a:xfrm>
              <a:off x="4000865" y="8368381"/>
              <a:ext cx="55143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a:ln>
                    <a:noFill/>
                  </a:ln>
                  <a:solidFill>
                    <a:srgbClr val="000000"/>
                  </a:solidFill>
                  <a:effectLst/>
                  <a:uFillTx/>
                  <a:latin typeface="Helvetica Neue"/>
                  <a:ea typeface="Helvetica Neue"/>
                  <a:cs typeface="Helvetica Neue"/>
                  <a:sym typeface="Helvetica Neue"/>
                </a:rPr>
                <a:t>Eat</a:t>
              </a:r>
            </a:p>
          </p:txBody>
        </p:sp>
        <p:sp>
          <p:nvSpPr>
            <p:cNvPr id="35" name="TextBox 34">
              <a:extLst>
                <a:ext uri="{FF2B5EF4-FFF2-40B4-BE49-F238E27FC236}">
                  <a16:creationId xmlns:a16="http://schemas.microsoft.com/office/drawing/2014/main" id="{7B844EC4-86B6-0F44-9FD9-0D1001BB1DF7}"/>
                </a:ext>
              </a:extLst>
            </p:cNvPr>
            <p:cNvSpPr txBox="1"/>
            <p:nvPr/>
          </p:nvSpPr>
          <p:spPr>
            <a:xfrm>
              <a:off x="7613223" y="8285254"/>
              <a:ext cx="251350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a:ln>
                    <a:noFill/>
                  </a:ln>
                  <a:solidFill>
                    <a:srgbClr val="000000"/>
                  </a:solidFill>
                  <a:effectLst/>
                  <a:uFillTx/>
                  <a:latin typeface="Helvetica Neue"/>
                  <a:ea typeface="Helvetica Neue"/>
                  <a:cs typeface="Helvetica Neue"/>
                  <a:sym typeface="Helvetica Neue"/>
                </a:rPr>
                <a:t>Personal Hygiene</a:t>
              </a:r>
            </a:p>
          </p:txBody>
        </p:sp>
        <p:sp>
          <p:nvSpPr>
            <p:cNvPr id="36" name="TextBox 35">
              <a:extLst>
                <a:ext uri="{FF2B5EF4-FFF2-40B4-BE49-F238E27FC236}">
                  <a16:creationId xmlns:a16="http://schemas.microsoft.com/office/drawing/2014/main" id="{FF4A4681-43BC-A744-9C7A-26A9EF00389E}"/>
                </a:ext>
              </a:extLst>
            </p:cNvPr>
            <p:cNvSpPr txBox="1"/>
            <p:nvPr/>
          </p:nvSpPr>
          <p:spPr>
            <a:xfrm>
              <a:off x="11310262" y="8301238"/>
              <a:ext cx="883255"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a:ln>
                    <a:noFill/>
                  </a:ln>
                  <a:solidFill>
                    <a:srgbClr val="000000"/>
                  </a:solidFill>
                  <a:effectLst/>
                  <a:uFillTx/>
                  <a:latin typeface="Helvetica Neue"/>
                  <a:ea typeface="Helvetica Neue"/>
                  <a:cs typeface="Helvetica Neue"/>
                  <a:sym typeface="Helvetica Neue"/>
                </a:rPr>
                <a:t>Sleep</a:t>
              </a:r>
            </a:p>
          </p:txBody>
        </p:sp>
      </p:grpSp>
      <p:pic>
        <p:nvPicPr>
          <p:cNvPr id="38" name="Picture 37">
            <a:extLst>
              <a:ext uri="{FF2B5EF4-FFF2-40B4-BE49-F238E27FC236}">
                <a16:creationId xmlns:a16="http://schemas.microsoft.com/office/drawing/2014/main" id="{6735A390-7A21-0349-9093-D3958AF66EAB}"/>
              </a:ext>
            </a:extLst>
          </p:cNvPr>
          <p:cNvPicPr>
            <a:picLocks noChangeAspect="1"/>
          </p:cNvPicPr>
          <p:nvPr/>
        </p:nvPicPr>
        <p:blipFill rotWithShape="1">
          <a:blip r:embed="rId4"/>
          <a:srcRect t="70517" r="4379" b="19693"/>
          <a:stretch/>
        </p:blipFill>
        <p:spPr>
          <a:xfrm>
            <a:off x="520712" y="5525298"/>
            <a:ext cx="11956602" cy="370892"/>
          </a:xfrm>
          <a:prstGeom prst="rect">
            <a:avLst/>
          </a:prstGeom>
        </p:spPr>
      </p:pic>
      <p:sp>
        <p:nvSpPr>
          <p:cNvPr id="22" name="Formal Models of Indoor Behavior">
            <a:extLst>
              <a:ext uri="{FF2B5EF4-FFF2-40B4-BE49-F238E27FC236}">
                <a16:creationId xmlns:a16="http://schemas.microsoft.com/office/drawing/2014/main" id="{77339855-4377-684B-B3CE-7028637157D0}"/>
              </a:ext>
            </a:extLst>
          </p:cNvPr>
          <p:cNvSpPr txBox="1"/>
          <p:nvPr/>
        </p:nvSpPr>
        <p:spPr>
          <a:xfrm>
            <a:off x="698500" y="590946"/>
            <a:ext cx="10991174" cy="742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fontScale="70000" lnSpcReduction="20000"/>
          </a:bodyPr>
          <a:lstStyle>
            <a:lvl1pPr algn="l" defTabSz="525779">
              <a:defRPr sz="4230">
                <a:solidFill>
                  <a:srgbClr val="7A0816"/>
                </a:solidFill>
              </a:defRPr>
            </a:lvl1pPr>
          </a:lstStyle>
          <a:p>
            <a:pPr algn="just"/>
            <a:r>
              <a:rPr lang="en-US" sz="4400" dirty="0">
                <a:solidFill>
                  <a:srgbClr val="0070C0"/>
                </a:solidFill>
              </a:rPr>
              <a:t>Mathematical Model of Indoor Behavior  - Background</a:t>
            </a:r>
          </a:p>
        </p:txBody>
      </p:sp>
    </p:spTree>
    <p:extLst>
      <p:ext uri="{BB962C8B-B14F-4D97-AF65-F5344CB8AC3E}">
        <p14:creationId xmlns:p14="http://schemas.microsoft.com/office/powerpoint/2010/main" val="32723135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24</a:t>
            </a:fld>
            <a:endParaRPr/>
          </a:p>
        </p:txBody>
      </p:sp>
      <p:sp>
        <p:nvSpPr>
          <p:cNvPr id="262" name="Text"/>
          <p:cNvSpPr txBox="1"/>
          <p:nvPr/>
        </p:nvSpPr>
        <p:spPr>
          <a:xfrm>
            <a:off x="425524" y="2639835"/>
            <a:ext cx="1905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lnSpc>
                <a:spcPts val="2800"/>
              </a:lnSpc>
              <a:defRPr sz="1200" b="0">
                <a:latin typeface="Times"/>
                <a:ea typeface="Times"/>
                <a:cs typeface="Times"/>
                <a:sym typeface="Times"/>
              </a:defRPr>
            </a:lvl1pPr>
          </a:lstStyle>
          <a:p>
            <a:r>
              <a:t> </a:t>
            </a:r>
          </a:p>
        </p:txBody>
      </p:sp>
      <p:sp>
        <p:nvSpPr>
          <p:cNvPr id="266" name="Text"/>
          <p:cNvSpPr txBox="1"/>
          <p:nvPr/>
        </p:nvSpPr>
        <p:spPr>
          <a:xfrm>
            <a:off x="7939890" y="3538966"/>
            <a:ext cx="1905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lnSpc>
                <a:spcPts val="2800"/>
              </a:lnSpc>
              <a:defRPr sz="1200" b="0">
                <a:latin typeface="Times"/>
                <a:ea typeface="Times"/>
                <a:cs typeface="Times"/>
                <a:sym typeface="Times"/>
              </a:defRPr>
            </a:lvl1pPr>
          </a:lstStyle>
          <a:p>
            <a:r>
              <a:t> </a:t>
            </a:r>
          </a:p>
        </p:txBody>
      </p:sp>
      <p:sp>
        <p:nvSpPr>
          <p:cNvPr id="7" name="Formal Models of Indoor Behavior">
            <a:extLst>
              <a:ext uri="{FF2B5EF4-FFF2-40B4-BE49-F238E27FC236}">
                <a16:creationId xmlns:a16="http://schemas.microsoft.com/office/drawing/2014/main" id="{0C43F94C-A610-EC45-BA5B-FF498CFE00F2}"/>
              </a:ext>
            </a:extLst>
          </p:cNvPr>
          <p:cNvSpPr txBox="1"/>
          <p:nvPr/>
        </p:nvSpPr>
        <p:spPr>
          <a:xfrm>
            <a:off x="698500" y="590946"/>
            <a:ext cx="10991174" cy="742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lnSpcReduction="10000"/>
          </a:bodyPr>
          <a:lstStyle>
            <a:lvl1pPr algn="l" defTabSz="525779">
              <a:defRPr sz="4230">
                <a:solidFill>
                  <a:srgbClr val="7A0816"/>
                </a:solidFill>
              </a:defRPr>
            </a:lvl1pPr>
          </a:lstStyle>
          <a:p>
            <a:pPr algn="just"/>
            <a:r>
              <a:rPr lang="en-US" sz="4400" dirty="0">
                <a:solidFill>
                  <a:srgbClr val="0070C0"/>
                </a:solidFill>
              </a:rPr>
              <a:t>Formal Model 1 - Algorithm</a:t>
            </a:r>
          </a:p>
        </p:txBody>
      </p:sp>
      <p:pic>
        <p:nvPicPr>
          <p:cNvPr id="4" name="Picture 3" descr="A screenshot of a social media post&#10;&#10;Description automatically generated">
            <a:extLst>
              <a:ext uri="{FF2B5EF4-FFF2-40B4-BE49-F238E27FC236}">
                <a16:creationId xmlns:a16="http://schemas.microsoft.com/office/drawing/2014/main" id="{FEAF1A4F-0255-2F4F-879D-D998A8E2F9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250" y="1511300"/>
            <a:ext cx="8183158" cy="7289800"/>
          </a:xfrm>
          <a:prstGeom prst="rect">
            <a:avLst/>
          </a:prstGeom>
        </p:spPr>
      </p:pic>
    </p:spTree>
    <p:extLst>
      <p:ext uri="{BB962C8B-B14F-4D97-AF65-F5344CB8AC3E}">
        <p14:creationId xmlns:p14="http://schemas.microsoft.com/office/powerpoint/2010/main" val="128119415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25</a:t>
            </a:fld>
            <a:endParaRPr/>
          </a:p>
        </p:txBody>
      </p:sp>
      <p:sp>
        <p:nvSpPr>
          <p:cNvPr id="262" name="Text"/>
          <p:cNvSpPr txBox="1"/>
          <p:nvPr/>
        </p:nvSpPr>
        <p:spPr>
          <a:xfrm>
            <a:off x="425524" y="2639835"/>
            <a:ext cx="1905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lnSpc>
                <a:spcPts val="2800"/>
              </a:lnSpc>
              <a:defRPr sz="1200" b="0">
                <a:latin typeface="Times"/>
                <a:ea typeface="Times"/>
                <a:cs typeface="Times"/>
                <a:sym typeface="Times"/>
              </a:defRPr>
            </a:lvl1pPr>
          </a:lstStyle>
          <a:p>
            <a:r>
              <a:t> </a:t>
            </a:r>
          </a:p>
        </p:txBody>
      </p:sp>
      <p:sp>
        <p:nvSpPr>
          <p:cNvPr id="266" name="Text"/>
          <p:cNvSpPr txBox="1"/>
          <p:nvPr/>
        </p:nvSpPr>
        <p:spPr>
          <a:xfrm>
            <a:off x="7939890" y="3538966"/>
            <a:ext cx="1905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lnSpc>
                <a:spcPts val="2800"/>
              </a:lnSpc>
              <a:defRPr sz="1200" b="0">
                <a:latin typeface="Times"/>
                <a:ea typeface="Times"/>
                <a:cs typeface="Times"/>
                <a:sym typeface="Times"/>
              </a:defRPr>
            </a:lvl1pPr>
          </a:lstStyle>
          <a:p>
            <a:r>
              <a:t> </a:t>
            </a:r>
          </a:p>
        </p:txBody>
      </p:sp>
      <p:grpSp>
        <p:nvGrpSpPr>
          <p:cNvPr id="7" name="Group 6">
            <a:extLst>
              <a:ext uri="{FF2B5EF4-FFF2-40B4-BE49-F238E27FC236}">
                <a16:creationId xmlns:a16="http://schemas.microsoft.com/office/drawing/2014/main" id="{ED797E6B-AEE9-4C42-A6D4-4691369A308D}"/>
              </a:ext>
            </a:extLst>
          </p:cNvPr>
          <p:cNvGrpSpPr/>
          <p:nvPr/>
        </p:nvGrpSpPr>
        <p:grpSpPr>
          <a:xfrm>
            <a:off x="149941" y="1872173"/>
            <a:ext cx="12704918" cy="6009253"/>
            <a:chOff x="149942" y="1848844"/>
            <a:chExt cx="12704918" cy="6009253"/>
          </a:xfrm>
        </p:grpSpPr>
        <p:pic>
          <p:nvPicPr>
            <p:cNvPr id="4" name="Picture 3" descr="A screenshot of a cell phone&#10;&#10;Description automatically generated">
              <a:extLst>
                <a:ext uri="{FF2B5EF4-FFF2-40B4-BE49-F238E27FC236}">
                  <a16:creationId xmlns:a16="http://schemas.microsoft.com/office/drawing/2014/main" id="{834F7227-451D-9C42-A3F6-5F57797C34D7}"/>
                </a:ext>
              </a:extLst>
            </p:cNvPr>
            <p:cNvPicPr>
              <a:picLocks noChangeAspect="1"/>
            </p:cNvPicPr>
            <p:nvPr/>
          </p:nvPicPr>
          <p:blipFill rotWithShape="1">
            <a:blip r:embed="rId3">
              <a:extLst>
                <a:ext uri="{28A0092B-C50C-407E-A947-70E740481C1C}">
                  <a14:useLocalDpi xmlns:a14="http://schemas.microsoft.com/office/drawing/2010/main" val="0"/>
                </a:ext>
              </a:extLst>
            </a:blip>
            <a:srcRect l="6381" t="4205" r="15788" b="6054"/>
            <a:stretch/>
          </p:blipFill>
          <p:spPr>
            <a:xfrm>
              <a:off x="6774594" y="2639835"/>
              <a:ext cx="5179513" cy="4273921"/>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1B2D67DF-D3BE-8D45-8F06-CB4CB0AFAD4A}"/>
                </a:ext>
              </a:extLst>
            </p:cNvPr>
            <p:cNvPicPr>
              <a:picLocks noChangeAspect="1"/>
            </p:cNvPicPr>
            <p:nvPr/>
          </p:nvPicPr>
          <p:blipFill rotWithShape="1">
            <a:blip r:embed="rId4">
              <a:extLst>
                <a:ext uri="{28A0092B-C50C-407E-A947-70E740481C1C}">
                  <a14:useLocalDpi xmlns:a14="http://schemas.microsoft.com/office/drawing/2010/main" val="0"/>
                </a:ext>
              </a:extLst>
            </a:blip>
            <a:srcRect l="6477" t="7142" r="8212"/>
            <a:stretch/>
          </p:blipFill>
          <p:spPr>
            <a:xfrm>
              <a:off x="149942" y="1890862"/>
              <a:ext cx="6349071" cy="5967235"/>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663B3433-DEB7-864A-B00B-75134E5D8FD0}"/>
                </a:ext>
              </a:extLst>
            </p:cNvPr>
            <p:cNvPicPr>
              <a:picLocks noChangeAspect="1"/>
            </p:cNvPicPr>
            <p:nvPr/>
          </p:nvPicPr>
          <p:blipFill rotWithShape="1">
            <a:blip r:embed="rId4">
              <a:extLst>
                <a:ext uri="{28A0092B-C50C-407E-A947-70E740481C1C}">
                  <a14:useLocalDpi xmlns:a14="http://schemas.microsoft.com/office/drawing/2010/main" val="0"/>
                </a:ext>
              </a:extLst>
            </a:blip>
            <a:srcRect l="6477" t="7142" r="8212" b="81302"/>
            <a:stretch/>
          </p:blipFill>
          <p:spPr>
            <a:xfrm>
              <a:off x="6505789" y="1848844"/>
              <a:ext cx="6349071" cy="742555"/>
            </a:xfrm>
            <a:prstGeom prst="rect">
              <a:avLst/>
            </a:prstGeom>
          </p:spPr>
        </p:pic>
      </p:grpSp>
      <p:sp>
        <p:nvSpPr>
          <p:cNvPr id="10" name="Formal Models of Indoor Behavior">
            <a:extLst>
              <a:ext uri="{FF2B5EF4-FFF2-40B4-BE49-F238E27FC236}">
                <a16:creationId xmlns:a16="http://schemas.microsoft.com/office/drawing/2014/main" id="{EBAAA609-B741-F849-B8E9-652A10960013}"/>
              </a:ext>
            </a:extLst>
          </p:cNvPr>
          <p:cNvSpPr txBox="1"/>
          <p:nvPr/>
        </p:nvSpPr>
        <p:spPr>
          <a:xfrm>
            <a:off x="698500" y="590946"/>
            <a:ext cx="10991174" cy="742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lnSpcReduction="10000"/>
          </a:bodyPr>
          <a:lstStyle>
            <a:lvl1pPr algn="l" defTabSz="525779">
              <a:defRPr sz="4230">
                <a:solidFill>
                  <a:srgbClr val="7A0816"/>
                </a:solidFill>
              </a:defRPr>
            </a:lvl1pPr>
          </a:lstStyle>
          <a:p>
            <a:pPr algn="just"/>
            <a:r>
              <a:rPr lang="en-US" sz="4400" dirty="0">
                <a:solidFill>
                  <a:srgbClr val="0070C0"/>
                </a:solidFill>
              </a:rPr>
              <a:t>Model 1 - Datasets</a:t>
            </a:r>
          </a:p>
        </p:txBody>
      </p:sp>
      <p:sp>
        <p:nvSpPr>
          <p:cNvPr id="11" name="Oval 10">
            <a:extLst>
              <a:ext uri="{FF2B5EF4-FFF2-40B4-BE49-F238E27FC236}">
                <a16:creationId xmlns:a16="http://schemas.microsoft.com/office/drawing/2014/main" id="{45F223B0-61B2-474E-B1EC-337E945B3D44}"/>
              </a:ext>
            </a:extLst>
          </p:cNvPr>
          <p:cNvSpPr/>
          <p:nvPr/>
        </p:nvSpPr>
        <p:spPr>
          <a:xfrm>
            <a:off x="4555314" y="2076125"/>
            <a:ext cx="539201" cy="563710"/>
          </a:xfrm>
          <a:prstGeom prst="ellipse">
            <a:avLst/>
          </a:prstGeom>
          <a:noFill/>
          <a:ln w="66675"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 name="Oval 13">
            <a:extLst>
              <a:ext uri="{FF2B5EF4-FFF2-40B4-BE49-F238E27FC236}">
                <a16:creationId xmlns:a16="http://schemas.microsoft.com/office/drawing/2014/main" id="{6CF2F2DA-0007-1147-B68E-931F7285B7D2}"/>
              </a:ext>
            </a:extLst>
          </p:cNvPr>
          <p:cNvSpPr/>
          <p:nvPr/>
        </p:nvSpPr>
        <p:spPr>
          <a:xfrm>
            <a:off x="11226673" y="3230805"/>
            <a:ext cx="431927" cy="320861"/>
          </a:xfrm>
          <a:prstGeom prst="ellipse">
            <a:avLst/>
          </a:prstGeom>
          <a:noFill/>
          <a:ln w="66675"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FA1CFC4D-2460-B64F-9538-C978EAB50B93}"/>
              </a:ext>
            </a:extLst>
          </p:cNvPr>
          <p:cNvSpPr/>
          <p:nvPr/>
        </p:nvSpPr>
        <p:spPr>
          <a:xfrm>
            <a:off x="11213973" y="2887905"/>
            <a:ext cx="431927" cy="320861"/>
          </a:xfrm>
          <a:prstGeom prst="ellipse">
            <a:avLst/>
          </a:prstGeom>
          <a:noFill/>
          <a:ln w="66675"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2942961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26</a:t>
            </a:fld>
            <a:endParaRPr/>
          </a:p>
        </p:txBody>
      </p:sp>
      <p:sp>
        <p:nvSpPr>
          <p:cNvPr id="260" name="Formal Models of Indoor Behavior"/>
          <p:cNvSpPr txBox="1"/>
          <p:nvPr/>
        </p:nvSpPr>
        <p:spPr>
          <a:xfrm>
            <a:off x="698500" y="590946"/>
            <a:ext cx="10991174" cy="742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fontScale="77500" lnSpcReduction="20000"/>
          </a:bodyPr>
          <a:lstStyle>
            <a:lvl1pPr algn="l" defTabSz="525779">
              <a:defRPr sz="4230">
                <a:solidFill>
                  <a:srgbClr val="7A0816"/>
                </a:solidFill>
              </a:defRPr>
            </a:lvl1pPr>
          </a:lstStyle>
          <a:p>
            <a:r>
              <a:rPr lang="en-US" sz="4000" dirty="0">
                <a:solidFill>
                  <a:srgbClr val="0070C0"/>
                </a:solidFill>
              </a:rPr>
              <a:t>Mathematical Model </a:t>
            </a:r>
            <a:r>
              <a:rPr dirty="0">
                <a:solidFill>
                  <a:srgbClr val="0070C0"/>
                </a:solidFill>
              </a:rPr>
              <a:t>of </a:t>
            </a:r>
            <a:r>
              <a:rPr sz="4000" dirty="0">
                <a:solidFill>
                  <a:srgbClr val="0070C0"/>
                </a:solidFill>
              </a:rPr>
              <a:t>Indoor</a:t>
            </a:r>
            <a:r>
              <a:rPr dirty="0">
                <a:solidFill>
                  <a:srgbClr val="0070C0"/>
                </a:solidFill>
              </a:rPr>
              <a:t> Behavior</a:t>
            </a:r>
            <a:r>
              <a:rPr lang="en-US" dirty="0">
                <a:solidFill>
                  <a:srgbClr val="0070C0"/>
                </a:solidFill>
              </a:rPr>
              <a:t> - Experiments</a:t>
            </a:r>
            <a:endParaRPr dirty="0">
              <a:solidFill>
                <a:srgbClr val="0070C0"/>
              </a:solidFill>
            </a:endParaRPr>
          </a:p>
        </p:txBody>
      </p:sp>
      <p:sp>
        <p:nvSpPr>
          <p:cNvPr id="262" name="Text"/>
          <p:cNvSpPr txBox="1"/>
          <p:nvPr/>
        </p:nvSpPr>
        <p:spPr>
          <a:xfrm>
            <a:off x="425524" y="2639835"/>
            <a:ext cx="1905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lnSpc>
                <a:spcPts val="2800"/>
              </a:lnSpc>
              <a:defRPr sz="1200" b="0">
                <a:latin typeface="Times"/>
                <a:ea typeface="Times"/>
                <a:cs typeface="Times"/>
                <a:sym typeface="Times"/>
              </a:defRPr>
            </a:lvl1pPr>
          </a:lstStyle>
          <a:p>
            <a:r>
              <a:t> </a:t>
            </a:r>
          </a:p>
        </p:txBody>
      </p:sp>
      <p:sp>
        <p:nvSpPr>
          <p:cNvPr id="266" name="Text"/>
          <p:cNvSpPr txBox="1"/>
          <p:nvPr/>
        </p:nvSpPr>
        <p:spPr>
          <a:xfrm>
            <a:off x="7939890" y="3538966"/>
            <a:ext cx="1905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lnSpc>
                <a:spcPts val="2800"/>
              </a:lnSpc>
              <a:defRPr sz="1200" b="0">
                <a:latin typeface="Times"/>
                <a:ea typeface="Times"/>
                <a:cs typeface="Times"/>
                <a:sym typeface="Times"/>
              </a:defRPr>
            </a:lvl1pPr>
          </a:lstStyle>
          <a:p>
            <a:r>
              <a:t> </a:t>
            </a:r>
          </a:p>
        </p:txBody>
      </p:sp>
      <p:sp>
        <p:nvSpPr>
          <p:cNvPr id="8" name="TextBox 7">
            <a:extLst>
              <a:ext uri="{FF2B5EF4-FFF2-40B4-BE49-F238E27FC236}">
                <a16:creationId xmlns:a16="http://schemas.microsoft.com/office/drawing/2014/main" id="{BD386790-CFD2-EE45-8C6A-B026B57CC813}"/>
              </a:ext>
            </a:extLst>
          </p:cNvPr>
          <p:cNvSpPr txBox="1"/>
          <p:nvPr/>
        </p:nvSpPr>
        <p:spPr>
          <a:xfrm>
            <a:off x="698500" y="2304556"/>
            <a:ext cx="11536172" cy="43806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just"/>
            <a:r>
              <a:rPr lang="en-US" sz="2900" dirty="0">
                <a:solidFill>
                  <a:srgbClr val="0070C0"/>
                </a:solidFill>
              </a:rPr>
              <a:t>Three experiments:</a:t>
            </a:r>
          </a:p>
          <a:p>
            <a:pPr algn="just"/>
            <a:endParaRPr lang="en-US" sz="1500" dirty="0">
              <a:solidFill>
                <a:srgbClr val="0070C0"/>
              </a:solidFill>
            </a:endParaRPr>
          </a:p>
          <a:p>
            <a:pPr marL="457200" indent="-457200" algn="just">
              <a:buAutoNum type="arabicPeriod"/>
            </a:pPr>
            <a:r>
              <a:rPr lang="en-US" sz="2600" dirty="0">
                <a:solidFill>
                  <a:srgbClr val="0070C0"/>
                </a:solidFill>
              </a:rPr>
              <a:t>Population-wide analysis </a:t>
            </a:r>
          </a:p>
          <a:p>
            <a:pPr algn="just"/>
            <a:r>
              <a:rPr lang="en-US" sz="2600" dirty="0">
                <a:solidFill>
                  <a:srgbClr val="7A0816"/>
                </a:solidFill>
              </a:rPr>
              <a:t>		</a:t>
            </a:r>
            <a:r>
              <a:rPr lang="en-US" sz="2600" dirty="0">
                <a:solidFill>
                  <a:schemeClr val="tx1"/>
                </a:solidFill>
              </a:rPr>
              <a:t>99 homes selected subset of activities</a:t>
            </a:r>
          </a:p>
          <a:p>
            <a:pPr marL="457200" indent="-457200" algn="just">
              <a:buAutoNum type="arabicPeriod"/>
            </a:pPr>
            <a:endParaRPr lang="en-US" sz="2600" dirty="0">
              <a:solidFill>
                <a:srgbClr val="7A0816"/>
              </a:solidFill>
            </a:endParaRPr>
          </a:p>
          <a:p>
            <a:pPr algn="just"/>
            <a:r>
              <a:rPr lang="en-US" sz="2600" dirty="0">
                <a:solidFill>
                  <a:srgbClr val="0070C0"/>
                </a:solidFill>
              </a:rPr>
              <a:t>2. Group-wide analysis on homes split into two groups</a:t>
            </a:r>
          </a:p>
          <a:p>
            <a:pPr algn="just"/>
            <a:r>
              <a:rPr lang="en-US" sz="2600" dirty="0">
                <a:solidFill>
                  <a:srgbClr val="7A0816"/>
                </a:solidFill>
              </a:rPr>
              <a:t>		</a:t>
            </a:r>
            <a:r>
              <a:rPr lang="en-US" sz="2600" dirty="0">
                <a:solidFill>
                  <a:schemeClr val="tx1"/>
                </a:solidFill>
              </a:rPr>
              <a:t>Healthy (57 homes) and Health complaints (23 homes)</a:t>
            </a:r>
          </a:p>
          <a:p>
            <a:pPr algn="just"/>
            <a:endParaRPr lang="en-US" sz="2600" dirty="0">
              <a:solidFill>
                <a:srgbClr val="7A0816"/>
              </a:solidFill>
            </a:endParaRPr>
          </a:p>
          <a:p>
            <a:pPr marL="457200" indent="-457200" algn="just">
              <a:buAutoNum type="arabicPeriod" startAt="3"/>
            </a:pPr>
            <a:r>
              <a:rPr lang="en-US" sz="2600" dirty="0">
                <a:solidFill>
                  <a:srgbClr val="0070C0"/>
                </a:solidFill>
              </a:rPr>
              <a:t>Individual-based analysis on a single home with a more complete set of activities</a:t>
            </a:r>
          </a:p>
          <a:p>
            <a:pPr algn="just"/>
            <a:r>
              <a:rPr lang="en-US" sz="2600" dirty="0">
                <a:solidFill>
                  <a:srgbClr val="7A0816"/>
                </a:solidFill>
              </a:rPr>
              <a:t>		</a:t>
            </a:r>
            <a:r>
              <a:rPr lang="en-US" sz="2600" dirty="0">
                <a:solidFill>
                  <a:schemeClr val="tx1"/>
                </a:solidFill>
              </a:rPr>
              <a:t>An individual whose health condition is under watch</a:t>
            </a:r>
          </a:p>
        </p:txBody>
      </p:sp>
    </p:spTree>
    <p:extLst>
      <p:ext uri="{BB962C8B-B14F-4D97-AF65-F5344CB8AC3E}">
        <p14:creationId xmlns:p14="http://schemas.microsoft.com/office/powerpoint/2010/main" val="31484753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AEDA85A2-3C2A-6A45-B23A-7941F7FDD738}"/>
              </a:ext>
            </a:extLst>
          </p:cNvPr>
          <p:cNvGrpSpPr/>
          <p:nvPr/>
        </p:nvGrpSpPr>
        <p:grpSpPr>
          <a:xfrm>
            <a:off x="157805" y="2030506"/>
            <a:ext cx="7567967" cy="5812608"/>
            <a:chOff x="157805" y="2030506"/>
            <a:chExt cx="7567967" cy="5812608"/>
          </a:xfrm>
        </p:grpSpPr>
        <p:pic>
          <p:nvPicPr>
            <p:cNvPr id="4" name="Picture 3">
              <a:extLst>
                <a:ext uri="{FF2B5EF4-FFF2-40B4-BE49-F238E27FC236}">
                  <a16:creationId xmlns:a16="http://schemas.microsoft.com/office/drawing/2014/main" id="{B95733C1-E522-C54F-9E01-CAE39D4C287F}"/>
                </a:ext>
              </a:extLst>
            </p:cNvPr>
            <p:cNvPicPr>
              <a:picLocks noChangeAspect="1"/>
            </p:cNvPicPr>
            <p:nvPr/>
          </p:nvPicPr>
          <p:blipFill rotWithShape="1">
            <a:blip r:embed="rId3">
              <a:extLst>
                <a:ext uri="{28A0092B-C50C-407E-A947-70E740481C1C}">
                  <a14:useLocalDpi xmlns:a14="http://schemas.microsoft.com/office/drawing/2010/main" val="0"/>
                </a:ext>
              </a:extLst>
            </a:blip>
            <a:srcRect l="4518" t="9127" r="6897" b="4121"/>
            <a:stretch/>
          </p:blipFill>
          <p:spPr>
            <a:xfrm>
              <a:off x="335279" y="2030506"/>
              <a:ext cx="7390493" cy="5428130"/>
            </a:xfrm>
            <a:prstGeom prst="rect">
              <a:avLst/>
            </a:prstGeom>
          </p:spPr>
        </p:pic>
        <p:sp>
          <p:nvSpPr>
            <p:cNvPr id="16" name="TextBox 15">
              <a:extLst>
                <a:ext uri="{FF2B5EF4-FFF2-40B4-BE49-F238E27FC236}">
                  <a16:creationId xmlns:a16="http://schemas.microsoft.com/office/drawing/2014/main" id="{53FC9D1F-8188-614C-A531-94C6F5E4415E}"/>
                </a:ext>
              </a:extLst>
            </p:cNvPr>
            <p:cNvSpPr txBox="1"/>
            <p:nvPr/>
          </p:nvSpPr>
          <p:spPr>
            <a:xfrm>
              <a:off x="1595718" y="7432745"/>
              <a:ext cx="5267815"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a:ln>
                    <a:noFill/>
                  </a:ln>
                  <a:solidFill>
                    <a:schemeClr val="tx1">
                      <a:lumMod val="85000"/>
                      <a:lumOff val="15000"/>
                    </a:schemeClr>
                  </a:solidFill>
                  <a:effectLst/>
                  <a:uFillTx/>
                  <a:latin typeface="Helvetica Neue"/>
                  <a:ea typeface="Helvetica Neue"/>
                  <a:cs typeface="Helvetica Neue"/>
                  <a:sym typeface="Helvetica Neue"/>
                </a:rPr>
                <a:t>Inter-Arrival Times of Person Hygiene (hours)</a:t>
              </a:r>
            </a:p>
          </p:txBody>
        </p:sp>
        <p:sp>
          <p:nvSpPr>
            <p:cNvPr id="18" name="TextBox 17">
              <a:extLst>
                <a:ext uri="{FF2B5EF4-FFF2-40B4-BE49-F238E27FC236}">
                  <a16:creationId xmlns:a16="http://schemas.microsoft.com/office/drawing/2014/main" id="{370ED2A2-5B0D-574A-A730-92F0432049A6}"/>
                </a:ext>
              </a:extLst>
            </p:cNvPr>
            <p:cNvSpPr txBox="1"/>
            <p:nvPr/>
          </p:nvSpPr>
          <p:spPr>
            <a:xfrm>
              <a:off x="157805" y="2621740"/>
              <a:ext cx="410369" cy="45101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000" b="0">
                  <a:solidFill>
                    <a:schemeClr val="tx1">
                      <a:lumMod val="85000"/>
                      <a:lumOff val="15000"/>
                    </a:schemeClr>
                  </a:solidFill>
                </a:rPr>
                <a:t>Frequency</a:t>
              </a:r>
            </a:p>
          </p:txBody>
        </p:sp>
      </p:grpSp>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27</a:t>
            </a:fld>
            <a:endParaRPr/>
          </a:p>
        </p:txBody>
      </p:sp>
      <p:sp>
        <p:nvSpPr>
          <p:cNvPr id="260" name="Formal Models of Indoor Behavior"/>
          <p:cNvSpPr txBox="1"/>
          <p:nvPr/>
        </p:nvSpPr>
        <p:spPr>
          <a:xfrm>
            <a:off x="698500" y="590946"/>
            <a:ext cx="10991174" cy="742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lnSpcReduction="10000"/>
          </a:bodyPr>
          <a:lstStyle>
            <a:lvl1pPr algn="l" defTabSz="525779">
              <a:defRPr sz="4230">
                <a:solidFill>
                  <a:srgbClr val="7A0816"/>
                </a:solidFill>
              </a:defRPr>
            </a:lvl1pPr>
          </a:lstStyle>
          <a:p>
            <a:r>
              <a:rPr lang="en-US" dirty="0">
                <a:solidFill>
                  <a:srgbClr val="0070C0"/>
                </a:solidFill>
              </a:rPr>
              <a:t> Results - Population-Wide Analysis</a:t>
            </a:r>
          </a:p>
        </p:txBody>
      </p:sp>
      <p:sp>
        <p:nvSpPr>
          <p:cNvPr id="262" name="Text"/>
          <p:cNvSpPr txBox="1"/>
          <p:nvPr/>
        </p:nvSpPr>
        <p:spPr>
          <a:xfrm>
            <a:off x="425524" y="2639835"/>
            <a:ext cx="1905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lnSpc>
                <a:spcPts val="2800"/>
              </a:lnSpc>
              <a:defRPr sz="1200" b="0">
                <a:latin typeface="Times"/>
                <a:ea typeface="Times"/>
                <a:cs typeface="Times"/>
                <a:sym typeface="Times"/>
              </a:defRPr>
            </a:lvl1pPr>
          </a:lstStyle>
          <a:p>
            <a:r>
              <a:t> </a:t>
            </a:r>
          </a:p>
        </p:txBody>
      </p:sp>
      <p:sp>
        <p:nvSpPr>
          <p:cNvPr id="266" name="Text"/>
          <p:cNvSpPr txBox="1"/>
          <p:nvPr/>
        </p:nvSpPr>
        <p:spPr>
          <a:xfrm>
            <a:off x="7939890" y="3538966"/>
            <a:ext cx="1905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lnSpc>
                <a:spcPts val="2800"/>
              </a:lnSpc>
              <a:defRPr sz="1200" b="0">
                <a:latin typeface="Times"/>
                <a:ea typeface="Times"/>
                <a:cs typeface="Times"/>
                <a:sym typeface="Times"/>
              </a:defRPr>
            </a:lvl1pPr>
          </a:lstStyle>
          <a:p>
            <a:r>
              <a:t> </a:t>
            </a:r>
          </a:p>
        </p:txBody>
      </p:sp>
      <p:grpSp>
        <p:nvGrpSpPr>
          <p:cNvPr id="13" name="Group 12">
            <a:extLst>
              <a:ext uri="{FF2B5EF4-FFF2-40B4-BE49-F238E27FC236}">
                <a16:creationId xmlns:a16="http://schemas.microsoft.com/office/drawing/2014/main" id="{18C71D81-2AE4-BB4E-A44E-EDF88555804F}"/>
              </a:ext>
            </a:extLst>
          </p:cNvPr>
          <p:cNvGrpSpPr/>
          <p:nvPr/>
        </p:nvGrpSpPr>
        <p:grpSpPr>
          <a:xfrm>
            <a:off x="6006353" y="1422870"/>
            <a:ext cx="6838657" cy="3758730"/>
            <a:chOff x="6006353" y="1422870"/>
            <a:chExt cx="6838657" cy="3758730"/>
          </a:xfrm>
        </p:grpSpPr>
        <p:pic>
          <p:nvPicPr>
            <p:cNvPr id="6" name="Picture 5" descr="A picture containing text&#10;&#10;Description automatically generated">
              <a:extLst>
                <a:ext uri="{FF2B5EF4-FFF2-40B4-BE49-F238E27FC236}">
                  <a16:creationId xmlns:a16="http://schemas.microsoft.com/office/drawing/2014/main" id="{B5F5303F-7411-0A4D-B705-B6E39BA548AE}"/>
                </a:ext>
              </a:extLst>
            </p:cNvPr>
            <p:cNvPicPr>
              <a:picLocks noChangeAspect="1"/>
            </p:cNvPicPr>
            <p:nvPr/>
          </p:nvPicPr>
          <p:blipFill rotWithShape="1">
            <a:blip r:embed="rId4">
              <a:extLst>
                <a:ext uri="{28A0092B-C50C-407E-A947-70E740481C1C}">
                  <a14:useLocalDpi xmlns:a14="http://schemas.microsoft.com/office/drawing/2010/main" val="0"/>
                </a:ext>
              </a:extLst>
            </a:blip>
            <a:srcRect l="5908" t="9381" r="6931" b="3759"/>
            <a:stretch/>
          </p:blipFill>
          <p:spPr>
            <a:xfrm>
              <a:off x="7816018" y="1422870"/>
              <a:ext cx="5028992" cy="3758730"/>
            </a:xfrm>
            <a:prstGeom prst="rect">
              <a:avLst/>
            </a:prstGeom>
          </p:spPr>
        </p:pic>
        <p:cxnSp>
          <p:nvCxnSpPr>
            <p:cNvPr id="10" name="Straight Arrow Connector 9">
              <a:extLst>
                <a:ext uri="{FF2B5EF4-FFF2-40B4-BE49-F238E27FC236}">
                  <a16:creationId xmlns:a16="http://schemas.microsoft.com/office/drawing/2014/main" id="{8150E684-E90C-E343-970A-DEA08854224D}"/>
                </a:ext>
              </a:extLst>
            </p:cNvPr>
            <p:cNvCxnSpPr/>
            <p:nvPr/>
          </p:nvCxnSpPr>
          <p:spPr>
            <a:xfrm flipV="1">
              <a:off x="6006353" y="3097036"/>
              <a:ext cx="1714360" cy="1295670"/>
            </a:xfrm>
            <a:prstGeom prst="straightConnector1">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grpSp>
      <p:grpSp>
        <p:nvGrpSpPr>
          <p:cNvPr id="14" name="Group 13">
            <a:extLst>
              <a:ext uri="{FF2B5EF4-FFF2-40B4-BE49-F238E27FC236}">
                <a16:creationId xmlns:a16="http://schemas.microsoft.com/office/drawing/2014/main" id="{9DA596AF-3130-A049-9EE0-E1A907FCFF89}"/>
              </a:ext>
            </a:extLst>
          </p:cNvPr>
          <p:cNvGrpSpPr/>
          <p:nvPr/>
        </p:nvGrpSpPr>
        <p:grpSpPr>
          <a:xfrm>
            <a:off x="6116156" y="5403924"/>
            <a:ext cx="6728854" cy="3758730"/>
            <a:chOff x="6116156" y="5403924"/>
            <a:chExt cx="6728854" cy="3758730"/>
          </a:xfrm>
        </p:grpSpPr>
        <p:pic>
          <p:nvPicPr>
            <p:cNvPr id="8" name="Picture 7" descr="A close up of a map&#10;&#10;Description automatically generated">
              <a:extLst>
                <a:ext uri="{FF2B5EF4-FFF2-40B4-BE49-F238E27FC236}">
                  <a16:creationId xmlns:a16="http://schemas.microsoft.com/office/drawing/2014/main" id="{A642547F-FDDB-D84A-8EF4-C8D4EE450DBC}"/>
                </a:ext>
              </a:extLst>
            </p:cNvPr>
            <p:cNvPicPr>
              <a:picLocks noChangeAspect="1"/>
            </p:cNvPicPr>
            <p:nvPr/>
          </p:nvPicPr>
          <p:blipFill rotWithShape="1">
            <a:blip r:embed="rId5">
              <a:extLst>
                <a:ext uri="{28A0092B-C50C-407E-A947-70E740481C1C}">
                  <a14:useLocalDpi xmlns:a14="http://schemas.microsoft.com/office/drawing/2010/main" val="0"/>
                </a:ext>
              </a:extLst>
            </a:blip>
            <a:srcRect l="3453" t="9380" r="8152" b="4169"/>
            <a:stretch/>
          </p:blipFill>
          <p:spPr>
            <a:xfrm>
              <a:off x="7720713" y="5403924"/>
              <a:ext cx="5124297" cy="3758730"/>
            </a:xfrm>
            <a:prstGeom prst="rect">
              <a:avLst/>
            </a:prstGeom>
          </p:spPr>
        </p:pic>
        <p:cxnSp>
          <p:nvCxnSpPr>
            <p:cNvPr id="17" name="Straight Arrow Connector 16">
              <a:extLst>
                <a:ext uri="{FF2B5EF4-FFF2-40B4-BE49-F238E27FC236}">
                  <a16:creationId xmlns:a16="http://schemas.microsoft.com/office/drawing/2014/main" id="{2AB17898-1FB8-2F42-A126-BACC3EFF89C6}"/>
                </a:ext>
              </a:extLst>
            </p:cNvPr>
            <p:cNvCxnSpPr>
              <a:cxnSpLocks/>
            </p:cNvCxnSpPr>
            <p:nvPr/>
          </p:nvCxnSpPr>
          <p:spPr>
            <a:xfrm>
              <a:off x="6116156" y="5878606"/>
              <a:ext cx="1604557" cy="952500"/>
            </a:xfrm>
            <a:prstGeom prst="straightConnector1">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225303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28</a:t>
            </a:fld>
            <a:endParaRPr/>
          </a:p>
        </p:txBody>
      </p:sp>
      <p:sp>
        <p:nvSpPr>
          <p:cNvPr id="260" name="Formal Models of Indoor Behavior"/>
          <p:cNvSpPr txBox="1"/>
          <p:nvPr/>
        </p:nvSpPr>
        <p:spPr>
          <a:xfrm>
            <a:off x="698500" y="590946"/>
            <a:ext cx="10991174" cy="742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lnSpcReduction="10000"/>
          </a:bodyPr>
          <a:lstStyle>
            <a:lvl1pPr algn="l" defTabSz="525779">
              <a:defRPr sz="4230">
                <a:solidFill>
                  <a:srgbClr val="7A0816"/>
                </a:solidFill>
              </a:defRPr>
            </a:lvl1pPr>
          </a:lstStyle>
          <a:p>
            <a:r>
              <a:rPr lang="en-US" dirty="0">
                <a:solidFill>
                  <a:srgbClr val="0070C0"/>
                </a:solidFill>
              </a:rPr>
              <a:t>Results - Group-Wide Analysis</a:t>
            </a:r>
          </a:p>
        </p:txBody>
      </p:sp>
      <p:grpSp>
        <p:nvGrpSpPr>
          <p:cNvPr id="4" name="Group 3">
            <a:extLst>
              <a:ext uri="{FF2B5EF4-FFF2-40B4-BE49-F238E27FC236}">
                <a16:creationId xmlns:a16="http://schemas.microsoft.com/office/drawing/2014/main" id="{078F81E5-38EB-F741-B0F4-BA60F4345676}"/>
              </a:ext>
            </a:extLst>
          </p:cNvPr>
          <p:cNvGrpSpPr/>
          <p:nvPr/>
        </p:nvGrpSpPr>
        <p:grpSpPr>
          <a:xfrm>
            <a:off x="174481" y="2680854"/>
            <a:ext cx="12655838" cy="3551078"/>
            <a:chOff x="174481" y="2680854"/>
            <a:chExt cx="12655838" cy="3551078"/>
          </a:xfrm>
        </p:grpSpPr>
        <p:pic>
          <p:nvPicPr>
            <p:cNvPr id="3" name="Picture 2" descr="A screenshot of a cell phone&#10;&#10;Description automatically generated">
              <a:extLst>
                <a:ext uri="{FF2B5EF4-FFF2-40B4-BE49-F238E27FC236}">
                  <a16:creationId xmlns:a16="http://schemas.microsoft.com/office/drawing/2014/main" id="{658C4385-2546-A04C-84CC-0F499533F081}"/>
                </a:ext>
              </a:extLst>
            </p:cNvPr>
            <p:cNvPicPr>
              <a:picLocks noChangeAspect="1"/>
            </p:cNvPicPr>
            <p:nvPr/>
          </p:nvPicPr>
          <p:blipFill rotWithShape="1">
            <a:blip r:embed="rId3">
              <a:extLst>
                <a:ext uri="{28A0092B-C50C-407E-A947-70E740481C1C}">
                  <a14:useLocalDpi xmlns:a14="http://schemas.microsoft.com/office/drawing/2010/main" val="0"/>
                </a:ext>
              </a:extLst>
            </a:blip>
            <a:srcRect l="347" t="23134" r="1511" b="937"/>
            <a:stretch/>
          </p:blipFill>
          <p:spPr>
            <a:xfrm>
              <a:off x="985315" y="2920695"/>
              <a:ext cx="11845004" cy="3311237"/>
            </a:xfrm>
            <a:prstGeom prst="rect">
              <a:avLst/>
            </a:prstGeom>
          </p:spPr>
        </p:pic>
        <p:sp>
          <p:nvSpPr>
            <p:cNvPr id="2" name="TextBox 1">
              <a:extLst>
                <a:ext uri="{FF2B5EF4-FFF2-40B4-BE49-F238E27FC236}">
                  <a16:creationId xmlns:a16="http://schemas.microsoft.com/office/drawing/2014/main" id="{CF777EEF-8196-D349-8645-74F9CF7CBF63}"/>
                </a:ext>
              </a:extLst>
            </p:cNvPr>
            <p:cNvSpPr txBox="1"/>
            <p:nvPr/>
          </p:nvSpPr>
          <p:spPr>
            <a:xfrm>
              <a:off x="174481" y="2680854"/>
              <a:ext cx="718145" cy="33666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a:ln>
                    <a:noFill/>
                  </a:ln>
                  <a:solidFill>
                    <a:schemeClr val="tx1">
                      <a:lumMod val="65000"/>
                      <a:lumOff val="35000"/>
                    </a:schemeClr>
                  </a:solidFill>
                  <a:effectLst/>
                  <a:uFillTx/>
                  <a:latin typeface="Helvetica Neue"/>
                  <a:ea typeface="Helvetica Neue"/>
                  <a:cs typeface="Helvetica Neue"/>
                  <a:sym typeface="Helvetica Neue"/>
                </a:rPr>
                <a:t>The value of Pareto </a:t>
              </a:r>
            </a:p>
            <a:p>
              <a:pPr marL="0" marR="0" indent="0" algn="ctr" defTabSz="5842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a:ln>
                    <a:noFill/>
                  </a:ln>
                  <a:solidFill>
                    <a:schemeClr val="tx1">
                      <a:lumMod val="65000"/>
                      <a:lumOff val="35000"/>
                    </a:schemeClr>
                  </a:solidFill>
                  <a:effectLst/>
                  <a:uFillTx/>
                  <a:latin typeface="Helvetica Neue"/>
                  <a:ea typeface="Helvetica Neue"/>
                  <a:cs typeface="Helvetica Neue"/>
                  <a:sym typeface="Helvetica Neue"/>
                </a:rPr>
                <a:t>shape parameter</a:t>
              </a:r>
            </a:p>
          </p:txBody>
        </p:sp>
      </p:grpSp>
      <p:grpSp>
        <p:nvGrpSpPr>
          <p:cNvPr id="14" name="Group 13">
            <a:extLst>
              <a:ext uri="{FF2B5EF4-FFF2-40B4-BE49-F238E27FC236}">
                <a16:creationId xmlns:a16="http://schemas.microsoft.com/office/drawing/2014/main" id="{27E2CC7A-255E-B446-9734-AB00B5983C44}"/>
              </a:ext>
            </a:extLst>
          </p:cNvPr>
          <p:cNvGrpSpPr/>
          <p:nvPr/>
        </p:nvGrpSpPr>
        <p:grpSpPr>
          <a:xfrm>
            <a:off x="4197727" y="2221931"/>
            <a:ext cx="4602571" cy="1916831"/>
            <a:chOff x="4197727" y="2221931"/>
            <a:chExt cx="4602571" cy="1916831"/>
          </a:xfrm>
        </p:grpSpPr>
        <p:sp>
          <p:nvSpPr>
            <p:cNvPr id="8" name="Down Arrow 7">
              <a:extLst>
                <a:ext uri="{FF2B5EF4-FFF2-40B4-BE49-F238E27FC236}">
                  <a16:creationId xmlns:a16="http://schemas.microsoft.com/office/drawing/2014/main" id="{45D13F18-6AA1-CE4E-ABDF-2BE60E4B4E3F}"/>
                </a:ext>
              </a:extLst>
            </p:cNvPr>
            <p:cNvSpPr/>
            <p:nvPr/>
          </p:nvSpPr>
          <p:spPr>
            <a:xfrm rot="19628262">
              <a:off x="6856573" y="2638604"/>
              <a:ext cx="286680" cy="1500158"/>
            </a:xfrm>
            <a:prstGeom prst="downArrow">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C00000"/>
                </a:solidFill>
                <a:effectLst/>
                <a:uFillTx/>
                <a:latin typeface="+mn-lt"/>
                <a:ea typeface="+mn-ea"/>
                <a:cs typeface="+mn-cs"/>
                <a:sym typeface="Helvetica Neue Medium"/>
              </a:endParaRPr>
            </a:p>
          </p:txBody>
        </p:sp>
        <p:sp>
          <p:nvSpPr>
            <p:cNvPr id="9" name="TextBox 8">
              <a:extLst>
                <a:ext uri="{FF2B5EF4-FFF2-40B4-BE49-F238E27FC236}">
                  <a16:creationId xmlns:a16="http://schemas.microsoft.com/office/drawing/2014/main" id="{52BEFE54-32CA-0441-9A6D-770F90ED1DFE}"/>
                </a:ext>
              </a:extLst>
            </p:cNvPr>
            <p:cNvSpPr txBox="1"/>
            <p:nvPr/>
          </p:nvSpPr>
          <p:spPr>
            <a:xfrm>
              <a:off x="4197727" y="2221931"/>
              <a:ext cx="4602571"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chemeClr val="accent3">
                      <a:lumMod val="75000"/>
                    </a:schemeClr>
                  </a:solidFill>
                </a:rPr>
                <a:t>Subgroup H &lt; Subgroup HC</a:t>
              </a:r>
              <a:endParaRPr kumimoji="0" lang="en-US" sz="2400" b="1" i="0" u="none" strike="noStrike" cap="none" spc="0" normalizeH="0" baseline="0" dirty="0">
                <a:ln>
                  <a:noFill/>
                </a:ln>
                <a:solidFill>
                  <a:schemeClr val="accent3">
                    <a:lumMod val="75000"/>
                  </a:schemeClr>
                </a:solidFill>
                <a:effectLst/>
                <a:uFillTx/>
                <a:sym typeface="Helvetica Neue"/>
              </a:endParaRPr>
            </a:p>
          </p:txBody>
        </p:sp>
      </p:grpSp>
      <p:grpSp>
        <p:nvGrpSpPr>
          <p:cNvPr id="10" name="Group 9">
            <a:extLst>
              <a:ext uri="{FF2B5EF4-FFF2-40B4-BE49-F238E27FC236}">
                <a16:creationId xmlns:a16="http://schemas.microsoft.com/office/drawing/2014/main" id="{9603F03F-B549-074E-BD16-6036AA1AD518}"/>
              </a:ext>
            </a:extLst>
          </p:cNvPr>
          <p:cNvGrpSpPr/>
          <p:nvPr/>
        </p:nvGrpSpPr>
        <p:grpSpPr>
          <a:xfrm>
            <a:off x="4956048" y="3886200"/>
            <a:ext cx="7749855" cy="2161309"/>
            <a:chOff x="4956048" y="3886200"/>
            <a:chExt cx="7749855" cy="2161309"/>
          </a:xfrm>
        </p:grpSpPr>
        <p:sp>
          <p:nvSpPr>
            <p:cNvPr id="5" name="Oval 4">
              <a:extLst>
                <a:ext uri="{FF2B5EF4-FFF2-40B4-BE49-F238E27FC236}">
                  <a16:creationId xmlns:a16="http://schemas.microsoft.com/office/drawing/2014/main" id="{BA8375CE-C9D9-DE45-8037-0A25C039E4BF}"/>
                </a:ext>
              </a:extLst>
            </p:cNvPr>
            <p:cNvSpPr/>
            <p:nvPr/>
          </p:nvSpPr>
          <p:spPr>
            <a:xfrm>
              <a:off x="4956048" y="5039909"/>
              <a:ext cx="1372836" cy="890293"/>
            </a:xfrm>
            <a:prstGeom prst="ellipse">
              <a:avLst/>
            </a:prstGeom>
            <a:noFill/>
            <a:ln w="69850" cap="flat">
              <a:solidFill>
                <a:schemeClr val="accent3">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1" name="Oval 10">
              <a:extLst>
                <a:ext uri="{FF2B5EF4-FFF2-40B4-BE49-F238E27FC236}">
                  <a16:creationId xmlns:a16="http://schemas.microsoft.com/office/drawing/2014/main" id="{BADD540A-FE11-544C-BBF4-DE057094DB3A}"/>
                </a:ext>
              </a:extLst>
            </p:cNvPr>
            <p:cNvSpPr/>
            <p:nvPr/>
          </p:nvSpPr>
          <p:spPr>
            <a:xfrm>
              <a:off x="6713305" y="5039909"/>
              <a:ext cx="1372836" cy="890293"/>
            </a:xfrm>
            <a:prstGeom prst="ellipse">
              <a:avLst/>
            </a:prstGeom>
            <a:noFill/>
            <a:ln w="69850" cap="flat">
              <a:solidFill>
                <a:schemeClr val="accent3">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2" name="Oval 11">
              <a:extLst>
                <a:ext uri="{FF2B5EF4-FFF2-40B4-BE49-F238E27FC236}">
                  <a16:creationId xmlns:a16="http://schemas.microsoft.com/office/drawing/2014/main" id="{7463D0CA-7B33-0442-8D88-E9A1ABD7BE3F}"/>
                </a:ext>
              </a:extLst>
            </p:cNvPr>
            <p:cNvSpPr/>
            <p:nvPr/>
          </p:nvSpPr>
          <p:spPr>
            <a:xfrm>
              <a:off x="8398976" y="5039909"/>
              <a:ext cx="1372836" cy="890293"/>
            </a:xfrm>
            <a:prstGeom prst="ellipse">
              <a:avLst/>
            </a:prstGeom>
            <a:noFill/>
            <a:ln w="69850" cap="flat">
              <a:solidFill>
                <a:schemeClr val="accent3">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3" name="Oval 12">
              <a:extLst>
                <a:ext uri="{FF2B5EF4-FFF2-40B4-BE49-F238E27FC236}">
                  <a16:creationId xmlns:a16="http://schemas.microsoft.com/office/drawing/2014/main" id="{911D0DA1-E7A5-F946-A335-FAC3F58BDD5C}"/>
                </a:ext>
              </a:extLst>
            </p:cNvPr>
            <p:cNvSpPr/>
            <p:nvPr/>
          </p:nvSpPr>
          <p:spPr>
            <a:xfrm>
              <a:off x="11333067" y="5157216"/>
              <a:ext cx="1372836" cy="890293"/>
            </a:xfrm>
            <a:prstGeom prst="ellipse">
              <a:avLst/>
            </a:prstGeom>
            <a:noFill/>
            <a:ln w="69850" cap="flat">
              <a:solidFill>
                <a:schemeClr val="accent3">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6" name="Left Brace 5">
              <a:extLst>
                <a:ext uri="{FF2B5EF4-FFF2-40B4-BE49-F238E27FC236}">
                  <a16:creationId xmlns:a16="http://schemas.microsoft.com/office/drawing/2014/main" id="{48E6FB31-3130-8248-B68C-F1E26E9CACB2}"/>
                </a:ext>
              </a:extLst>
            </p:cNvPr>
            <p:cNvSpPr/>
            <p:nvPr/>
          </p:nvSpPr>
          <p:spPr>
            <a:xfrm>
              <a:off x="5715801" y="4096512"/>
              <a:ext cx="172935" cy="182880"/>
            </a:xfrm>
            <a:prstGeom prst="leftBrace">
              <a:avLst/>
            </a:prstGeom>
            <a:noFill/>
            <a:ln w="50800" cap="flat">
              <a:solidFill>
                <a:schemeClr val="accent3">
                  <a:lumMod val="75000"/>
                </a:schemeClr>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5" name="Left Brace 14">
              <a:extLst>
                <a:ext uri="{FF2B5EF4-FFF2-40B4-BE49-F238E27FC236}">
                  <a16:creationId xmlns:a16="http://schemas.microsoft.com/office/drawing/2014/main" id="{21AE8294-B16D-FA4C-88EC-56E68C7F3F69}"/>
                </a:ext>
              </a:extLst>
            </p:cNvPr>
            <p:cNvSpPr/>
            <p:nvPr/>
          </p:nvSpPr>
          <p:spPr>
            <a:xfrm>
              <a:off x="7379208" y="3886200"/>
              <a:ext cx="172936" cy="420624"/>
            </a:xfrm>
            <a:prstGeom prst="leftBrace">
              <a:avLst/>
            </a:prstGeom>
            <a:noFill/>
            <a:ln w="50800" cap="flat">
              <a:solidFill>
                <a:schemeClr val="accent3">
                  <a:lumMod val="75000"/>
                </a:schemeClr>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7" name="Left Brace 16">
              <a:extLst>
                <a:ext uri="{FF2B5EF4-FFF2-40B4-BE49-F238E27FC236}">
                  <a16:creationId xmlns:a16="http://schemas.microsoft.com/office/drawing/2014/main" id="{BBAB8772-2FC2-F644-A08F-06638993C5AB}"/>
                </a:ext>
              </a:extLst>
            </p:cNvPr>
            <p:cNvSpPr/>
            <p:nvPr/>
          </p:nvSpPr>
          <p:spPr>
            <a:xfrm>
              <a:off x="9042616" y="4181301"/>
              <a:ext cx="172935" cy="182880"/>
            </a:xfrm>
            <a:prstGeom prst="leftBrace">
              <a:avLst/>
            </a:prstGeom>
            <a:noFill/>
            <a:ln w="50800" cap="flat">
              <a:solidFill>
                <a:schemeClr val="accent3">
                  <a:lumMod val="75000"/>
                </a:schemeClr>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9" name="Left Brace 18">
              <a:extLst>
                <a:ext uri="{FF2B5EF4-FFF2-40B4-BE49-F238E27FC236}">
                  <a16:creationId xmlns:a16="http://schemas.microsoft.com/office/drawing/2014/main" id="{1F9AAA36-AF7A-A543-A4B0-905CB9FE6A69}"/>
                </a:ext>
              </a:extLst>
            </p:cNvPr>
            <p:cNvSpPr/>
            <p:nvPr/>
          </p:nvSpPr>
          <p:spPr>
            <a:xfrm>
              <a:off x="12194248" y="4576313"/>
              <a:ext cx="172935" cy="182880"/>
            </a:xfrm>
            <a:prstGeom prst="leftBrace">
              <a:avLst/>
            </a:prstGeom>
            <a:noFill/>
            <a:ln w="50800" cap="flat">
              <a:solidFill>
                <a:schemeClr val="accent3">
                  <a:lumMod val="75000"/>
                </a:schemeClr>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grpSp>
    </p:spTree>
    <p:extLst>
      <p:ext uri="{BB962C8B-B14F-4D97-AF65-F5344CB8AC3E}">
        <p14:creationId xmlns:p14="http://schemas.microsoft.com/office/powerpoint/2010/main" val="152248968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29</a:t>
            </a:fld>
            <a:endParaRPr/>
          </a:p>
        </p:txBody>
      </p:sp>
      <p:sp>
        <p:nvSpPr>
          <p:cNvPr id="262" name="Text"/>
          <p:cNvSpPr txBox="1"/>
          <p:nvPr/>
        </p:nvSpPr>
        <p:spPr>
          <a:xfrm>
            <a:off x="425524" y="2639835"/>
            <a:ext cx="1905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lnSpc>
                <a:spcPts val="2800"/>
              </a:lnSpc>
              <a:defRPr sz="1200" b="0">
                <a:latin typeface="Times"/>
                <a:ea typeface="Times"/>
                <a:cs typeface="Times"/>
                <a:sym typeface="Times"/>
              </a:defRPr>
            </a:lvl1pPr>
          </a:lstStyle>
          <a:p>
            <a:r>
              <a:t> </a:t>
            </a:r>
          </a:p>
        </p:txBody>
      </p:sp>
      <p:sp>
        <p:nvSpPr>
          <p:cNvPr id="266" name="Text"/>
          <p:cNvSpPr txBox="1"/>
          <p:nvPr/>
        </p:nvSpPr>
        <p:spPr>
          <a:xfrm>
            <a:off x="7939890" y="3538966"/>
            <a:ext cx="1905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lnSpc>
                <a:spcPts val="2800"/>
              </a:lnSpc>
              <a:defRPr sz="1200" b="0">
                <a:latin typeface="Times"/>
                <a:ea typeface="Times"/>
                <a:cs typeface="Times"/>
                <a:sym typeface="Times"/>
              </a:defRPr>
            </a:lvl1pPr>
          </a:lstStyle>
          <a:p>
            <a:r>
              <a:t> </a:t>
            </a:r>
          </a:p>
        </p:txBody>
      </p:sp>
      <p:sp>
        <p:nvSpPr>
          <p:cNvPr id="10" name="Formal Models of Indoor Behavior">
            <a:extLst>
              <a:ext uri="{FF2B5EF4-FFF2-40B4-BE49-F238E27FC236}">
                <a16:creationId xmlns:a16="http://schemas.microsoft.com/office/drawing/2014/main" id="{3B02A695-F836-3441-9ED3-0C0A26D9312D}"/>
              </a:ext>
            </a:extLst>
          </p:cNvPr>
          <p:cNvSpPr txBox="1"/>
          <p:nvPr/>
        </p:nvSpPr>
        <p:spPr>
          <a:xfrm>
            <a:off x="698500" y="590946"/>
            <a:ext cx="10991174" cy="742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lnSpcReduction="10000"/>
          </a:bodyPr>
          <a:lstStyle>
            <a:lvl1pPr algn="l" defTabSz="525779">
              <a:defRPr sz="4230">
                <a:solidFill>
                  <a:srgbClr val="7A0816"/>
                </a:solidFill>
              </a:defRPr>
            </a:lvl1pPr>
          </a:lstStyle>
          <a:p>
            <a:r>
              <a:rPr lang="en-US" dirty="0">
                <a:solidFill>
                  <a:srgbClr val="0070C0"/>
                </a:solidFill>
              </a:rPr>
              <a:t>Results - Single-Person Analysis</a:t>
            </a:r>
          </a:p>
        </p:txBody>
      </p:sp>
      <p:pic>
        <p:nvPicPr>
          <p:cNvPr id="5" name="Picture 4">
            <a:extLst>
              <a:ext uri="{FF2B5EF4-FFF2-40B4-BE49-F238E27FC236}">
                <a16:creationId xmlns:a16="http://schemas.microsoft.com/office/drawing/2014/main" id="{037BE5EE-C78D-1B48-B1E2-19CF98A3B720}"/>
              </a:ext>
            </a:extLst>
          </p:cNvPr>
          <p:cNvPicPr>
            <a:picLocks noChangeAspect="1"/>
          </p:cNvPicPr>
          <p:nvPr/>
        </p:nvPicPr>
        <p:blipFill rotWithShape="1">
          <a:blip r:embed="rId3">
            <a:extLst>
              <a:ext uri="{28A0092B-C50C-407E-A947-70E740481C1C}">
                <a14:useLocalDpi xmlns:a14="http://schemas.microsoft.com/office/drawing/2010/main" val="0"/>
              </a:ext>
            </a:extLst>
          </a:blip>
          <a:srcRect l="7849" t="9033" r="7634" b="7876"/>
          <a:stretch/>
        </p:blipFill>
        <p:spPr>
          <a:xfrm>
            <a:off x="520774" y="1333501"/>
            <a:ext cx="12178493" cy="7962900"/>
          </a:xfrm>
          <a:prstGeom prst="rect">
            <a:avLst/>
          </a:prstGeom>
        </p:spPr>
      </p:pic>
      <p:sp>
        <p:nvSpPr>
          <p:cNvPr id="6" name="TextBox 5">
            <a:extLst>
              <a:ext uri="{FF2B5EF4-FFF2-40B4-BE49-F238E27FC236}">
                <a16:creationId xmlns:a16="http://schemas.microsoft.com/office/drawing/2014/main" id="{C73EEA1D-1F63-7A4D-9755-E7758A6FB7F2}"/>
              </a:ext>
            </a:extLst>
          </p:cNvPr>
          <p:cNvSpPr txBox="1"/>
          <p:nvPr/>
        </p:nvSpPr>
        <p:spPr>
          <a:xfrm>
            <a:off x="2746974" y="2760786"/>
            <a:ext cx="7163820" cy="9077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0070C0"/>
                </a:solidFill>
              </a:rPr>
              <a:t>Shape Parameter of the Pareto distribution: 1.17</a:t>
            </a:r>
          </a:p>
          <a:p>
            <a:pPr lvl="0" defTabSz="457200" hangingPunct="1">
              <a:lnSpc>
                <a:spcPct val="117999"/>
              </a:lnSpc>
              <a:defRPr/>
            </a:pPr>
            <a:r>
              <a:rPr lang="en-US" dirty="0">
                <a:solidFill>
                  <a:srgbClr val="0070C0"/>
                </a:solidFill>
              </a:rPr>
              <a:t>Scale parameters: 0.29</a:t>
            </a:r>
          </a:p>
        </p:txBody>
      </p:sp>
      <p:grpSp>
        <p:nvGrpSpPr>
          <p:cNvPr id="9" name="Group 8">
            <a:extLst>
              <a:ext uri="{FF2B5EF4-FFF2-40B4-BE49-F238E27FC236}">
                <a16:creationId xmlns:a16="http://schemas.microsoft.com/office/drawing/2014/main" id="{378A62DC-4687-244B-BBED-506C79693E70}"/>
              </a:ext>
            </a:extLst>
          </p:cNvPr>
          <p:cNvGrpSpPr/>
          <p:nvPr/>
        </p:nvGrpSpPr>
        <p:grpSpPr>
          <a:xfrm>
            <a:off x="6196070" y="7480024"/>
            <a:ext cx="6976269" cy="1978529"/>
            <a:chOff x="6196070" y="7480024"/>
            <a:chExt cx="6976269" cy="1978529"/>
          </a:xfrm>
        </p:grpSpPr>
        <p:sp>
          <p:nvSpPr>
            <p:cNvPr id="7" name="Oval 6">
              <a:extLst>
                <a:ext uri="{FF2B5EF4-FFF2-40B4-BE49-F238E27FC236}">
                  <a16:creationId xmlns:a16="http://schemas.microsoft.com/office/drawing/2014/main" id="{F3DECD7E-932F-A445-9337-1F6ECE658D94}"/>
                </a:ext>
              </a:extLst>
            </p:cNvPr>
            <p:cNvSpPr/>
            <p:nvPr/>
          </p:nvSpPr>
          <p:spPr>
            <a:xfrm>
              <a:off x="7111836" y="8257946"/>
              <a:ext cx="5144738" cy="1200607"/>
            </a:xfrm>
            <a:prstGeom prst="ellipse">
              <a:avLst/>
            </a:prstGeom>
            <a:noFill/>
            <a:ln w="66675"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 name="TextBox 7">
              <a:extLst>
                <a:ext uri="{FF2B5EF4-FFF2-40B4-BE49-F238E27FC236}">
                  <a16:creationId xmlns:a16="http://schemas.microsoft.com/office/drawing/2014/main" id="{B7F8560A-64DF-274A-889D-ECC9E5B10348}"/>
                </a:ext>
              </a:extLst>
            </p:cNvPr>
            <p:cNvSpPr txBox="1"/>
            <p:nvPr/>
          </p:nvSpPr>
          <p:spPr>
            <a:xfrm>
              <a:off x="6196070" y="7480024"/>
              <a:ext cx="6976269"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dirty="0">
                  <a:solidFill>
                    <a:srgbClr val="0070C0"/>
                  </a:solidFill>
                </a:rPr>
                <a:t>17% of the total number of inter-arrival points, </a:t>
              </a:r>
            </a:p>
            <a:p>
              <a:r>
                <a:rPr lang="en-US" dirty="0">
                  <a:solidFill>
                    <a:srgbClr val="0070C0"/>
                  </a:solidFill>
                </a:rPr>
                <a:t>occurs in the tail</a:t>
              </a:r>
              <a:endParaRPr kumimoji="0" lang="en-US" sz="2400" b="1" i="0" u="none" strike="noStrike" cap="none" spc="0" normalizeH="0" baseline="0" dirty="0">
                <a:ln>
                  <a:noFill/>
                </a:ln>
                <a:solidFill>
                  <a:srgbClr val="0070C0"/>
                </a:solidFill>
                <a:effectLst/>
                <a:uFillTx/>
                <a:sym typeface="Helvetica Neue"/>
              </a:endParaRPr>
            </a:p>
          </p:txBody>
        </p:sp>
      </p:grpSp>
      <p:grpSp>
        <p:nvGrpSpPr>
          <p:cNvPr id="14" name="Group 13">
            <a:extLst>
              <a:ext uri="{FF2B5EF4-FFF2-40B4-BE49-F238E27FC236}">
                <a16:creationId xmlns:a16="http://schemas.microsoft.com/office/drawing/2014/main" id="{872CBA2F-87D2-2F4F-9099-D8CD906831CA}"/>
              </a:ext>
            </a:extLst>
          </p:cNvPr>
          <p:cNvGrpSpPr/>
          <p:nvPr/>
        </p:nvGrpSpPr>
        <p:grpSpPr>
          <a:xfrm>
            <a:off x="5983804" y="5829366"/>
            <a:ext cx="6810713" cy="1436848"/>
            <a:chOff x="5983804" y="5829366"/>
            <a:chExt cx="6810713" cy="1436848"/>
          </a:xfrm>
        </p:grpSpPr>
        <p:cxnSp>
          <p:nvCxnSpPr>
            <p:cNvPr id="12" name="Straight Arrow Connector 11">
              <a:extLst>
                <a:ext uri="{FF2B5EF4-FFF2-40B4-BE49-F238E27FC236}">
                  <a16:creationId xmlns:a16="http://schemas.microsoft.com/office/drawing/2014/main" id="{980369A9-1D94-8948-8CC8-790B15B3C197}"/>
                </a:ext>
              </a:extLst>
            </p:cNvPr>
            <p:cNvCxnSpPr/>
            <p:nvPr/>
          </p:nvCxnSpPr>
          <p:spPr>
            <a:xfrm flipV="1">
              <a:off x="9470571" y="6515100"/>
              <a:ext cx="0" cy="751114"/>
            </a:xfrm>
            <a:prstGeom prst="straightConnector1">
              <a:avLst/>
            </a:prstGeom>
            <a:noFill/>
            <a:ln w="47625" cap="flat">
              <a:solidFill>
                <a:srgbClr val="00B05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3" name="TextBox 12">
              <a:extLst>
                <a:ext uri="{FF2B5EF4-FFF2-40B4-BE49-F238E27FC236}">
                  <a16:creationId xmlns:a16="http://schemas.microsoft.com/office/drawing/2014/main" id="{AA4F2EE2-2DF6-5344-A4EF-774BB737FAA2}"/>
                </a:ext>
              </a:extLst>
            </p:cNvPr>
            <p:cNvSpPr txBox="1"/>
            <p:nvPr/>
          </p:nvSpPr>
          <p:spPr>
            <a:xfrm>
              <a:off x="5983804" y="5829366"/>
              <a:ext cx="6810713"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dirty="0">
                  <a:solidFill>
                    <a:srgbClr val="00B050"/>
                  </a:solidFill>
                </a:rPr>
                <a:t>comprises 80% of the total inter-arrival hours</a:t>
              </a:r>
              <a:endParaRPr kumimoji="0" lang="en-US" sz="2400" b="1" i="0" u="none" strike="noStrike" cap="none" spc="0" normalizeH="0" baseline="0" dirty="0">
                <a:ln>
                  <a:noFill/>
                </a:ln>
                <a:solidFill>
                  <a:srgbClr val="00B050"/>
                </a:solidFill>
                <a:effectLst/>
                <a:uFillTx/>
                <a:sym typeface="Helvetica Neue"/>
              </a:endParaRP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lide Number"/>
          <p:cNvSpPr txBox="1">
            <a:spLocks noGrp="1"/>
          </p:cNvSpPr>
          <p:nvPr>
            <p:ph type="sldNum" sz="quarter" idx="2"/>
          </p:nvPr>
        </p:nvSpPr>
        <p:spPr>
          <a:xfrm>
            <a:off x="6385373" y="9296400"/>
            <a:ext cx="227280" cy="32430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a:t>
            </a:fld>
            <a:endParaRPr/>
          </a:p>
        </p:txBody>
      </p:sp>
      <p:sp>
        <p:nvSpPr>
          <p:cNvPr id="171" name="Contributions"/>
          <p:cNvSpPr txBox="1"/>
          <p:nvPr/>
        </p:nvSpPr>
        <p:spPr>
          <a:xfrm>
            <a:off x="698500" y="590946"/>
            <a:ext cx="11064907" cy="742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lnSpcReduction="10000"/>
          </a:bodyPr>
          <a:lstStyle>
            <a:lvl1pPr algn="l" defTabSz="525779">
              <a:defRPr sz="4230">
                <a:solidFill>
                  <a:srgbClr val="7A0816"/>
                </a:solidFill>
              </a:defRPr>
            </a:lvl1pPr>
          </a:lstStyle>
          <a:p>
            <a:r>
              <a:rPr lang="en-US" dirty="0">
                <a:solidFill>
                  <a:srgbClr val="0070C0"/>
                </a:solidFill>
              </a:rPr>
              <a:t>Teaching and Research Experience</a:t>
            </a:r>
            <a:endParaRPr dirty="0">
              <a:solidFill>
                <a:srgbClr val="0070C0"/>
              </a:solidFill>
            </a:endParaRPr>
          </a:p>
        </p:txBody>
      </p:sp>
      <p:graphicFrame>
        <p:nvGraphicFramePr>
          <p:cNvPr id="2" name="Table 2">
            <a:extLst>
              <a:ext uri="{FF2B5EF4-FFF2-40B4-BE49-F238E27FC236}">
                <a16:creationId xmlns:a16="http://schemas.microsoft.com/office/drawing/2014/main" id="{A765AB61-4294-0B40-9ED5-C416CDFC8F0A}"/>
              </a:ext>
            </a:extLst>
          </p:cNvPr>
          <p:cNvGraphicFramePr>
            <a:graphicFrameLocks noGrp="1"/>
          </p:cNvGraphicFramePr>
          <p:nvPr>
            <p:extLst>
              <p:ext uri="{D42A27DB-BD31-4B8C-83A1-F6EECF244321}">
                <p14:modId xmlns:p14="http://schemas.microsoft.com/office/powerpoint/2010/main" val="999263832"/>
              </p:ext>
            </p:extLst>
          </p:nvPr>
        </p:nvGraphicFramePr>
        <p:xfrm>
          <a:off x="604825" y="1922668"/>
          <a:ext cx="12015656" cy="3253081"/>
        </p:xfrm>
        <a:graphic>
          <a:graphicData uri="http://schemas.openxmlformats.org/drawingml/2006/table">
            <a:tbl>
              <a:tblPr firstRow="1" bandRow="1">
                <a:tableStyleId>{5940675A-B579-460E-94D1-54222C63F5DA}</a:tableStyleId>
              </a:tblPr>
              <a:tblGrid>
                <a:gridCol w="1304944">
                  <a:extLst>
                    <a:ext uri="{9D8B030D-6E8A-4147-A177-3AD203B41FA5}">
                      <a16:colId xmlns:a16="http://schemas.microsoft.com/office/drawing/2014/main" val="39306076"/>
                    </a:ext>
                  </a:extLst>
                </a:gridCol>
                <a:gridCol w="1529255">
                  <a:extLst>
                    <a:ext uri="{9D8B030D-6E8A-4147-A177-3AD203B41FA5}">
                      <a16:colId xmlns:a16="http://schemas.microsoft.com/office/drawing/2014/main" val="3878770334"/>
                    </a:ext>
                  </a:extLst>
                </a:gridCol>
                <a:gridCol w="7591231">
                  <a:extLst>
                    <a:ext uri="{9D8B030D-6E8A-4147-A177-3AD203B41FA5}">
                      <a16:colId xmlns:a16="http://schemas.microsoft.com/office/drawing/2014/main" val="1636363322"/>
                    </a:ext>
                  </a:extLst>
                </a:gridCol>
                <a:gridCol w="1590226">
                  <a:extLst>
                    <a:ext uri="{9D8B030D-6E8A-4147-A177-3AD203B41FA5}">
                      <a16:colId xmlns:a16="http://schemas.microsoft.com/office/drawing/2014/main" val="1867137315"/>
                    </a:ext>
                  </a:extLst>
                </a:gridCol>
              </a:tblGrid>
              <a:tr h="871356">
                <a:tc>
                  <a:txBody>
                    <a:bodyPr/>
                    <a:lstStyle/>
                    <a:p>
                      <a:pPr algn="l"/>
                      <a:r>
                        <a:rPr lang="en-US" sz="2200" dirty="0">
                          <a:latin typeface="Times New Roman" panose="02020603050405020304" pitchFamily="18" charset="0"/>
                          <a:cs typeface="Times New Roman" panose="02020603050405020304" pitchFamily="18" charset="0"/>
                        </a:rPr>
                        <a:t>Spring 21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2200" dirty="0">
                          <a:latin typeface="Times New Roman" panose="02020603050405020304" pitchFamily="18" charset="0"/>
                          <a:cs typeface="Times New Roman" panose="02020603050405020304" pitchFamily="18" charset="0"/>
                        </a:rPr>
                        <a:t>Instructor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2200" dirty="0">
                          <a:latin typeface="Times New Roman" panose="02020603050405020304" pitchFamily="18" charset="0"/>
                          <a:cs typeface="Times New Roman" panose="02020603050405020304" pitchFamily="18" charset="0"/>
                        </a:rPr>
                        <a:t> Computer Science I (C++), UTRGV (online)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2200"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36785044"/>
                  </a:ext>
                </a:extLst>
              </a:tr>
              <a:tr h="769358">
                <a:tc>
                  <a:txBody>
                    <a:bodyPr/>
                    <a:lstStyle/>
                    <a:p>
                      <a:pPr algn="l"/>
                      <a:r>
                        <a:rPr lang="en-US" sz="2200">
                          <a:latin typeface="Times New Roman" panose="02020603050405020304" pitchFamily="18" charset="0"/>
                          <a:cs typeface="Times New Roman" panose="02020603050405020304" pitchFamily="18" charset="0"/>
                        </a:rPr>
                        <a:t>Spring 21</a:t>
                      </a:r>
                      <a:endParaRPr lang="en-US" sz="2200"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584200" eaLnBrk="1" fontAlgn="auto" latinLnBrk="0" hangingPunct="1">
                        <a:lnSpc>
                          <a:spcPct val="100000"/>
                        </a:lnSpc>
                        <a:spcBef>
                          <a:spcPts val="0"/>
                        </a:spcBef>
                        <a:spcAft>
                          <a:spcPts val="0"/>
                        </a:spcAft>
                        <a:buClrTx/>
                        <a:buSzTx/>
                        <a:buFontTx/>
                        <a:buNone/>
                        <a:tabLst/>
                        <a:defRPr/>
                      </a:pPr>
                      <a:r>
                        <a:rPr lang="en-US" sz="2200" dirty="0">
                          <a:latin typeface="Times New Roman" panose="02020603050405020304" pitchFamily="18" charset="0"/>
                          <a:cs typeface="Times New Roman" panose="02020603050405020304" pitchFamily="18" charset="0"/>
                        </a:rPr>
                        <a:t>Instructor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584200" eaLnBrk="1" fontAlgn="auto" latinLnBrk="0" hangingPunct="1">
                        <a:lnSpc>
                          <a:spcPct val="100000"/>
                        </a:lnSpc>
                        <a:spcBef>
                          <a:spcPts val="0"/>
                        </a:spcBef>
                        <a:spcAft>
                          <a:spcPts val="0"/>
                        </a:spcAft>
                        <a:buClrTx/>
                        <a:buSzTx/>
                        <a:buFontTx/>
                        <a:buNone/>
                        <a:tabLst/>
                        <a:defRPr/>
                      </a:pPr>
                      <a:r>
                        <a:rPr lang="en-US" sz="2200" dirty="0">
                          <a:latin typeface="Times New Roman" panose="02020603050405020304" pitchFamily="18" charset="0"/>
                          <a:cs typeface="Times New Roman" panose="02020603050405020304" pitchFamily="18" charset="0"/>
                        </a:rPr>
                        <a:t>Computational Behavior Modeling, UTRGV (online)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584200" eaLnBrk="1" fontAlgn="auto" latinLnBrk="0" hangingPunct="1">
                        <a:lnSpc>
                          <a:spcPct val="100000"/>
                        </a:lnSpc>
                        <a:spcBef>
                          <a:spcPts val="0"/>
                        </a:spcBef>
                        <a:spcAft>
                          <a:spcPts val="0"/>
                        </a:spcAft>
                        <a:buClrTx/>
                        <a:buSzTx/>
                        <a:buFontTx/>
                        <a:buNone/>
                        <a:tabLst/>
                        <a:defRPr/>
                      </a:pPr>
                      <a:endParaRPr lang="en-US" sz="2200"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66560739"/>
                  </a:ext>
                </a:extLst>
              </a:tr>
              <a:tr h="843009">
                <a:tc>
                  <a:txBody>
                    <a:bodyPr/>
                    <a:lstStyle/>
                    <a:p>
                      <a:pPr algn="l"/>
                      <a:r>
                        <a:rPr lang="en-US" sz="2200" dirty="0">
                          <a:latin typeface="Times New Roman" panose="02020603050405020304" pitchFamily="18" charset="0"/>
                          <a:cs typeface="Times New Roman" panose="02020603050405020304" pitchFamily="18" charset="0"/>
                        </a:rPr>
                        <a:t>Fall 20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2200" dirty="0">
                          <a:latin typeface="Times New Roman" panose="02020603050405020304" pitchFamily="18" charset="0"/>
                          <a:cs typeface="Times New Roman" panose="02020603050405020304" pitchFamily="18" charset="0"/>
                        </a:rPr>
                        <a:t>Instructor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2200" dirty="0">
                          <a:latin typeface="Times New Roman" panose="02020603050405020304" pitchFamily="18" charset="0"/>
                          <a:cs typeface="Times New Roman" panose="02020603050405020304" pitchFamily="18" charset="0"/>
                        </a:rPr>
                        <a:t>Computer Science I (C++), UTRGV (45 undergraduates; online)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2200" dirty="0">
                          <a:latin typeface="Times New Roman" panose="02020603050405020304" pitchFamily="18" charset="0"/>
                          <a:cs typeface="Times New Roman" panose="02020603050405020304" pitchFamily="18" charset="0"/>
                        </a:rPr>
                        <a:t>eval: 4.51/5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66727399"/>
                  </a:ext>
                </a:extLst>
              </a:tr>
              <a:tr h="769358">
                <a:tc>
                  <a:txBody>
                    <a:bodyPr/>
                    <a:lstStyle/>
                    <a:p>
                      <a:pPr algn="l"/>
                      <a:r>
                        <a:rPr lang="en-US" sz="2200" dirty="0">
                          <a:latin typeface="Times New Roman" panose="02020603050405020304" pitchFamily="18" charset="0"/>
                          <a:cs typeface="Times New Roman" panose="02020603050405020304" pitchFamily="18" charset="0"/>
                        </a:rPr>
                        <a:t>Fall 20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2200" dirty="0">
                          <a:latin typeface="Times New Roman" panose="02020603050405020304" pitchFamily="18" charset="0"/>
                          <a:cs typeface="Times New Roman" panose="02020603050405020304" pitchFamily="18" charset="0"/>
                        </a:rPr>
                        <a:t>Instructor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2200" dirty="0">
                          <a:latin typeface="Times New Roman" panose="02020603050405020304" pitchFamily="18" charset="0"/>
                          <a:cs typeface="Times New Roman" panose="02020603050405020304" pitchFamily="18" charset="0"/>
                        </a:rPr>
                        <a:t>Seminar in Computer Science, UTRGV (27 graduates; online)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2200" dirty="0">
                          <a:latin typeface="Times New Roman" panose="02020603050405020304" pitchFamily="18" charset="0"/>
                          <a:cs typeface="Times New Roman" panose="02020603050405020304" pitchFamily="18" charset="0"/>
                        </a:rPr>
                        <a:t> eval: 4.48/5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55327943"/>
                  </a:ext>
                </a:extLst>
              </a:tr>
            </a:tbl>
          </a:graphicData>
        </a:graphic>
      </p:graphicFrame>
      <p:graphicFrame>
        <p:nvGraphicFramePr>
          <p:cNvPr id="5" name="Table 2">
            <a:extLst>
              <a:ext uri="{FF2B5EF4-FFF2-40B4-BE49-F238E27FC236}">
                <a16:creationId xmlns:a16="http://schemas.microsoft.com/office/drawing/2014/main" id="{8EA42D80-0CAE-F44A-BA9F-3FD720BB6DD8}"/>
              </a:ext>
            </a:extLst>
          </p:cNvPr>
          <p:cNvGraphicFramePr>
            <a:graphicFrameLocks noGrp="1"/>
          </p:cNvGraphicFramePr>
          <p:nvPr>
            <p:extLst>
              <p:ext uri="{D42A27DB-BD31-4B8C-83A1-F6EECF244321}">
                <p14:modId xmlns:p14="http://schemas.microsoft.com/office/powerpoint/2010/main" val="2810621074"/>
              </p:ext>
            </p:extLst>
          </p:nvPr>
        </p:nvGraphicFramePr>
        <p:xfrm>
          <a:off x="491185" y="6366346"/>
          <a:ext cx="12127156" cy="1255383"/>
        </p:xfrm>
        <a:graphic>
          <a:graphicData uri="http://schemas.openxmlformats.org/drawingml/2006/table">
            <a:tbl>
              <a:tblPr firstRow="1" bandRow="1">
                <a:tableStyleId>{5940675A-B579-460E-94D1-54222C63F5DA}</a:tableStyleId>
              </a:tblPr>
              <a:tblGrid>
                <a:gridCol w="1903675">
                  <a:extLst>
                    <a:ext uri="{9D8B030D-6E8A-4147-A177-3AD203B41FA5}">
                      <a16:colId xmlns:a16="http://schemas.microsoft.com/office/drawing/2014/main" val="39306076"/>
                    </a:ext>
                  </a:extLst>
                </a:gridCol>
                <a:gridCol w="3480333">
                  <a:extLst>
                    <a:ext uri="{9D8B030D-6E8A-4147-A177-3AD203B41FA5}">
                      <a16:colId xmlns:a16="http://schemas.microsoft.com/office/drawing/2014/main" val="3878770334"/>
                    </a:ext>
                  </a:extLst>
                </a:gridCol>
                <a:gridCol w="3823443">
                  <a:extLst>
                    <a:ext uri="{9D8B030D-6E8A-4147-A177-3AD203B41FA5}">
                      <a16:colId xmlns:a16="http://schemas.microsoft.com/office/drawing/2014/main" val="1636363322"/>
                    </a:ext>
                  </a:extLst>
                </a:gridCol>
                <a:gridCol w="2919705">
                  <a:extLst>
                    <a:ext uri="{9D8B030D-6E8A-4147-A177-3AD203B41FA5}">
                      <a16:colId xmlns:a16="http://schemas.microsoft.com/office/drawing/2014/main" val="1867137315"/>
                    </a:ext>
                  </a:extLst>
                </a:gridCol>
              </a:tblGrid>
              <a:tr h="729002">
                <a:tc>
                  <a:txBody>
                    <a:bodyPr/>
                    <a:lstStyle/>
                    <a:p>
                      <a:pPr algn="l"/>
                      <a:r>
                        <a:rPr lang="en-US" sz="2200" b="0" i="0" u="none" strike="noStrike" cap="none" spc="0" baseline="0" dirty="0">
                          <a:ln>
                            <a:noFill/>
                          </a:ln>
                          <a:solidFill>
                            <a:schemeClr val="tx1"/>
                          </a:solidFill>
                          <a:uFillTx/>
                          <a:latin typeface="Times New Roman" panose="02020603050405020304" pitchFamily="18" charset="0"/>
                          <a:ea typeface="+mn-ea"/>
                          <a:cs typeface="Times New Roman" panose="02020603050405020304" pitchFamily="18" charset="0"/>
                          <a:sym typeface="Helvetica Neue Light"/>
                        </a:rPr>
                        <a:t>08/2020 - now</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2200" b="0" i="0" u="none" strike="noStrike" cap="none" spc="0" baseline="0" dirty="0">
                          <a:ln>
                            <a:noFill/>
                          </a:ln>
                          <a:solidFill>
                            <a:schemeClr val="tx1"/>
                          </a:solidFill>
                          <a:uFillTx/>
                          <a:latin typeface="Times New Roman" panose="02020603050405020304" pitchFamily="18" charset="0"/>
                          <a:ea typeface="+mn-ea"/>
                          <a:cs typeface="Times New Roman" panose="02020603050405020304" pitchFamily="18" charset="0"/>
                          <a:sym typeface="Helvetica Neue Light"/>
                        </a:rPr>
                        <a:t>Assistant Professor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2200" b="0" i="0" u="none" strike="noStrike" cap="none" spc="0" baseline="0" dirty="0">
                          <a:ln>
                            <a:noFill/>
                          </a:ln>
                          <a:solidFill>
                            <a:schemeClr val="tx1"/>
                          </a:solidFill>
                          <a:uFillTx/>
                          <a:latin typeface="Times New Roman" panose="02020603050405020304" pitchFamily="18" charset="0"/>
                          <a:ea typeface="+mn-ea"/>
                          <a:cs typeface="Times New Roman" panose="02020603050405020304" pitchFamily="18" charset="0"/>
                          <a:sym typeface="Helvetica Neue Light"/>
                        </a:rPr>
                        <a:t>University of Texas RGV</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2200" b="0" i="0" u="none" strike="noStrike" cap="none" spc="0" baseline="0" dirty="0">
                          <a:ln>
                            <a:noFill/>
                          </a:ln>
                          <a:solidFill>
                            <a:schemeClr val="tx1"/>
                          </a:solidFill>
                          <a:uFillTx/>
                          <a:latin typeface="Times New Roman" panose="02020603050405020304" pitchFamily="18" charset="0"/>
                          <a:ea typeface="+mn-ea"/>
                          <a:cs typeface="Times New Roman" panose="02020603050405020304" pitchFamily="18" charset="0"/>
                          <a:sym typeface="Helvetica Neue Light"/>
                        </a:rPr>
                        <a:t>Edinburg, TX, USA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36785044"/>
                  </a:ext>
                </a:extLst>
              </a:tr>
              <a:tr h="526381">
                <a:tc>
                  <a:txBody>
                    <a:bodyPr/>
                    <a:lstStyle/>
                    <a:p>
                      <a:pPr algn="l"/>
                      <a:r>
                        <a:rPr lang="en-US" sz="2200" b="0" i="0" u="none" strike="noStrike" cap="none" spc="0" baseline="0" dirty="0">
                          <a:ln>
                            <a:noFill/>
                          </a:ln>
                          <a:solidFill>
                            <a:schemeClr val="tx1"/>
                          </a:solidFill>
                          <a:uFillTx/>
                          <a:latin typeface="Times New Roman" panose="02020603050405020304" pitchFamily="18" charset="0"/>
                          <a:ea typeface="+mn-ea"/>
                          <a:cs typeface="Times New Roman" panose="02020603050405020304" pitchFamily="18" charset="0"/>
                          <a:sym typeface="Helvetica Neue Light"/>
                        </a:rPr>
                        <a:t>2015 - 2020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2200" b="0" i="0" u="none" strike="noStrike" cap="none" spc="0" baseline="0" dirty="0">
                          <a:ln>
                            <a:noFill/>
                          </a:ln>
                          <a:solidFill>
                            <a:schemeClr val="tx1"/>
                          </a:solidFill>
                          <a:uFillTx/>
                          <a:latin typeface="Times New Roman" panose="02020603050405020304" pitchFamily="18" charset="0"/>
                          <a:ea typeface="+mn-ea"/>
                          <a:cs typeface="Times New Roman" panose="02020603050405020304" pitchFamily="18" charset="0"/>
                          <a:sym typeface="Helvetica Neue Light"/>
                        </a:rPr>
                        <a:t>Graduate Research Assistant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584200" eaLnBrk="1" fontAlgn="auto" latinLnBrk="0" hangingPunct="1">
                        <a:lnSpc>
                          <a:spcPct val="100000"/>
                        </a:lnSpc>
                        <a:spcBef>
                          <a:spcPts val="0"/>
                        </a:spcBef>
                        <a:spcAft>
                          <a:spcPts val="0"/>
                        </a:spcAft>
                        <a:buClrTx/>
                        <a:buSzTx/>
                        <a:buFontTx/>
                        <a:buNone/>
                        <a:tabLst/>
                        <a:defRPr/>
                      </a:pPr>
                      <a:r>
                        <a:rPr lang="en-US" sz="2200" b="0" i="0" u="none" strike="noStrike" cap="none" spc="0" baseline="0" dirty="0">
                          <a:ln>
                            <a:noFill/>
                          </a:ln>
                          <a:solidFill>
                            <a:schemeClr val="tx1"/>
                          </a:solidFill>
                          <a:uFillTx/>
                          <a:latin typeface="Times New Roman" panose="02020603050405020304" pitchFamily="18" charset="0"/>
                          <a:ea typeface="+mn-ea"/>
                          <a:cs typeface="Times New Roman" panose="02020603050405020304" pitchFamily="18" charset="0"/>
                          <a:sym typeface="Helvetica Neue Light"/>
                        </a:rPr>
                        <a:t>Washington State University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584200" eaLnBrk="1" fontAlgn="auto" latinLnBrk="0" hangingPunct="1">
                        <a:lnSpc>
                          <a:spcPct val="100000"/>
                        </a:lnSpc>
                        <a:spcBef>
                          <a:spcPts val="0"/>
                        </a:spcBef>
                        <a:spcAft>
                          <a:spcPts val="0"/>
                        </a:spcAft>
                        <a:buClrTx/>
                        <a:buSzTx/>
                        <a:buFontTx/>
                        <a:buNone/>
                        <a:tabLst/>
                        <a:defRPr/>
                      </a:pPr>
                      <a:r>
                        <a:rPr lang="en-US" sz="2200" b="0" i="0" u="none" strike="noStrike" cap="none" spc="0" baseline="0" dirty="0">
                          <a:ln>
                            <a:noFill/>
                          </a:ln>
                          <a:solidFill>
                            <a:schemeClr val="tx1"/>
                          </a:solidFill>
                          <a:uFillTx/>
                          <a:latin typeface="Times New Roman" panose="02020603050405020304" pitchFamily="18" charset="0"/>
                          <a:ea typeface="+mn-ea"/>
                          <a:cs typeface="Times New Roman" panose="02020603050405020304" pitchFamily="18" charset="0"/>
                          <a:sym typeface="Helvetica Neue Light"/>
                        </a:rPr>
                        <a:t>Pullman, WA, USA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66560739"/>
                  </a:ext>
                </a:extLst>
              </a:tr>
            </a:tbl>
          </a:graphicData>
        </a:graphic>
      </p:graphicFrame>
      <p:cxnSp>
        <p:nvCxnSpPr>
          <p:cNvPr id="4" name="Straight Connector 3">
            <a:extLst>
              <a:ext uri="{FF2B5EF4-FFF2-40B4-BE49-F238E27FC236}">
                <a16:creationId xmlns:a16="http://schemas.microsoft.com/office/drawing/2014/main" id="{CE383E77-7741-5041-8AFF-C6A7676D62D2}"/>
              </a:ext>
            </a:extLst>
          </p:cNvPr>
          <p:cNvCxnSpPr/>
          <p:nvPr/>
        </p:nvCxnSpPr>
        <p:spPr>
          <a:xfrm>
            <a:off x="491185" y="5754414"/>
            <a:ext cx="12015655" cy="0"/>
          </a:xfrm>
          <a:prstGeom prst="line">
            <a:avLst/>
          </a:prstGeom>
          <a:noFill/>
          <a:ln w="25400" cap="flat">
            <a:solidFill>
              <a:srgbClr val="0070C0"/>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60813587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30</a:t>
            </a:fld>
            <a:endParaRPr dirty="0"/>
          </a:p>
        </p:txBody>
      </p:sp>
      <p:sp>
        <p:nvSpPr>
          <p:cNvPr id="262" name="Text"/>
          <p:cNvSpPr txBox="1"/>
          <p:nvPr/>
        </p:nvSpPr>
        <p:spPr>
          <a:xfrm>
            <a:off x="425524" y="2639835"/>
            <a:ext cx="1905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lnSpc>
                <a:spcPts val="2800"/>
              </a:lnSpc>
              <a:defRPr sz="1200" b="0">
                <a:latin typeface="Times"/>
                <a:ea typeface="Times"/>
                <a:cs typeface="Times"/>
                <a:sym typeface="Times"/>
              </a:defRPr>
            </a:lvl1pPr>
          </a:lstStyle>
          <a:p>
            <a:r>
              <a:rPr dirty="0"/>
              <a:t> </a:t>
            </a:r>
          </a:p>
        </p:txBody>
      </p:sp>
      <p:sp>
        <p:nvSpPr>
          <p:cNvPr id="266" name="Text"/>
          <p:cNvSpPr txBox="1"/>
          <p:nvPr/>
        </p:nvSpPr>
        <p:spPr>
          <a:xfrm>
            <a:off x="7939890" y="3538966"/>
            <a:ext cx="1905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lnSpc>
                <a:spcPts val="2800"/>
              </a:lnSpc>
              <a:defRPr sz="1200" b="0">
                <a:latin typeface="Times"/>
                <a:ea typeface="Times"/>
                <a:cs typeface="Times"/>
                <a:sym typeface="Times"/>
              </a:defRPr>
            </a:lvl1pPr>
          </a:lstStyle>
          <a:p>
            <a:r>
              <a:rPr dirty="0"/>
              <a:t> </a:t>
            </a:r>
          </a:p>
        </p:txBody>
      </p:sp>
      <p:sp>
        <p:nvSpPr>
          <p:cNvPr id="10" name="Formal Models of Indoor Behavior">
            <a:extLst>
              <a:ext uri="{FF2B5EF4-FFF2-40B4-BE49-F238E27FC236}">
                <a16:creationId xmlns:a16="http://schemas.microsoft.com/office/drawing/2014/main" id="{3B02A695-F836-3441-9ED3-0C0A26D9312D}"/>
              </a:ext>
            </a:extLst>
          </p:cNvPr>
          <p:cNvSpPr txBox="1"/>
          <p:nvPr/>
        </p:nvSpPr>
        <p:spPr>
          <a:xfrm>
            <a:off x="698500" y="590946"/>
            <a:ext cx="10991174" cy="742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lnSpcReduction="10000"/>
          </a:bodyPr>
          <a:lstStyle>
            <a:lvl1pPr algn="l" defTabSz="525779">
              <a:defRPr sz="4230">
                <a:solidFill>
                  <a:srgbClr val="7A0816"/>
                </a:solidFill>
              </a:defRPr>
            </a:lvl1pPr>
          </a:lstStyle>
          <a:p>
            <a:r>
              <a:rPr lang="en-US" dirty="0">
                <a:solidFill>
                  <a:srgbClr val="0070C0"/>
                </a:solidFill>
              </a:rPr>
              <a:t>Results - Single-Person Analysis</a:t>
            </a:r>
          </a:p>
        </p:txBody>
      </p:sp>
      <p:grpSp>
        <p:nvGrpSpPr>
          <p:cNvPr id="12" name="Group 11">
            <a:extLst>
              <a:ext uri="{FF2B5EF4-FFF2-40B4-BE49-F238E27FC236}">
                <a16:creationId xmlns:a16="http://schemas.microsoft.com/office/drawing/2014/main" id="{6C1F9AD9-D5AC-C842-A63D-890F96614D32}"/>
              </a:ext>
            </a:extLst>
          </p:cNvPr>
          <p:cNvGrpSpPr/>
          <p:nvPr/>
        </p:nvGrpSpPr>
        <p:grpSpPr>
          <a:xfrm>
            <a:off x="0" y="2051098"/>
            <a:ext cx="12855913" cy="8537375"/>
            <a:chOff x="0" y="2051098"/>
            <a:chExt cx="12855913" cy="8537375"/>
          </a:xfrm>
        </p:grpSpPr>
        <p:graphicFrame>
          <p:nvGraphicFramePr>
            <p:cNvPr id="7" name="Chart 6">
              <a:extLst>
                <a:ext uri="{FF2B5EF4-FFF2-40B4-BE49-F238E27FC236}">
                  <a16:creationId xmlns:a16="http://schemas.microsoft.com/office/drawing/2014/main" id="{168ADD2D-0955-464F-A8FD-557AEFB9339B}"/>
                </a:ext>
              </a:extLst>
            </p:cNvPr>
            <p:cNvGraphicFramePr>
              <a:graphicFrameLocks/>
            </p:cNvGraphicFramePr>
            <p:nvPr/>
          </p:nvGraphicFramePr>
          <p:xfrm>
            <a:off x="0" y="2051098"/>
            <a:ext cx="12855913" cy="6527704"/>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2D953B39-5B36-3047-9C72-A0747139F840}"/>
                </a:ext>
              </a:extLst>
            </p:cNvPr>
            <p:cNvSpPr txBox="1"/>
            <p:nvPr/>
          </p:nvSpPr>
          <p:spPr>
            <a:xfrm rot="18793898">
              <a:off x="-205615" y="7351791"/>
              <a:ext cx="6093773"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dirty="0">
                  <a:solidFill>
                    <a:schemeClr val="bg2">
                      <a:lumMod val="50000"/>
                    </a:schemeClr>
                  </a:solidFill>
                </a:rPr>
                <a:t>(Personal_Hygiene  </a:t>
              </a:r>
              <a:r>
                <a:rPr lang="en-US" sz="1800" dirty="0">
                  <a:solidFill>
                    <a:schemeClr val="bg2">
                      <a:lumMod val="50000"/>
                    </a:schemeClr>
                  </a:solidFill>
                  <a:sym typeface="Wingdings" pitchFamily="2" charset="2"/>
                </a:rPr>
                <a:t>&lt;=&gt;</a:t>
              </a:r>
              <a:r>
                <a:rPr lang="en-US" sz="1800" dirty="0">
                  <a:solidFill>
                    <a:schemeClr val="bg2">
                      <a:lumMod val="50000"/>
                    </a:schemeClr>
                  </a:solidFill>
                </a:rPr>
                <a:t>  Bed_Toilet_Transition)</a:t>
              </a:r>
            </a:p>
          </p:txBody>
        </p:sp>
        <p:sp>
          <p:nvSpPr>
            <p:cNvPr id="15" name="TextBox 14">
              <a:extLst>
                <a:ext uri="{FF2B5EF4-FFF2-40B4-BE49-F238E27FC236}">
                  <a16:creationId xmlns:a16="http://schemas.microsoft.com/office/drawing/2014/main" id="{9AB563BC-B3DE-DF44-87FE-5757DABA6CB8}"/>
                </a:ext>
              </a:extLst>
            </p:cNvPr>
            <p:cNvSpPr txBox="1"/>
            <p:nvPr/>
          </p:nvSpPr>
          <p:spPr>
            <a:xfrm rot="18793898">
              <a:off x="2303627" y="7054645"/>
              <a:ext cx="4290915"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dirty="0">
                  <a:solidFill>
                    <a:schemeClr val="bg2">
                      <a:lumMod val="50000"/>
                    </a:schemeClr>
                  </a:solidFill>
                </a:rPr>
                <a:t>((Personal_Hygiene </a:t>
              </a:r>
              <a:r>
                <a:rPr lang="en-US" sz="1800" dirty="0">
                  <a:solidFill>
                    <a:schemeClr val="bg2">
                      <a:lumMod val="50000"/>
                    </a:schemeClr>
                  </a:solidFill>
                  <a:sym typeface="Wingdings" pitchFamily="2" charset="2"/>
                </a:rPr>
                <a:t>&lt;=&gt;  </a:t>
              </a:r>
              <a:r>
                <a:rPr lang="en-US" sz="1800" dirty="0">
                  <a:solidFill>
                    <a:schemeClr val="bg2">
                      <a:lumMod val="50000"/>
                    </a:schemeClr>
                  </a:solidFill>
                </a:rPr>
                <a:t>Enter_Home)</a:t>
              </a:r>
            </a:p>
          </p:txBody>
        </p:sp>
        <p:sp>
          <p:nvSpPr>
            <p:cNvPr id="16" name="TextBox 15">
              <a:extLst>
                <a:ext uri="{FF2B5EF4-FFF2-40B4-BE49-F238E27FC236}">
                  <a16:creationId xmlns:a16="http://schemas.microsoft.com/office/drawing/2014/main" id="{F2B57C38-B4BF-9144-A3D5-A47927DCF773}"/>
                </a:ext>
              </a:extLst>
            </p:cNvPr>
            <p:cNvSpPr txBox="1"/>
            <p:nvPr/>
          </p:nvSpPr>
          <p:spPr>
            <a:xfrm rot="18793898">
              <a:off x="3600133" y="7172805"/>
              <a:ext cx="4290915"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dirty="0">
                  <a:solidFill>
                    <a:schemeClr val="bg2">
                      <a:lumMod val="50000"/>
                    </a:schemeClr>
                  </a:solidFill>
                </a:rPr>
                <a:t>(Leave_Home </a:t>
              </a:r>
              <a:r>
                <a:rPr lang="en-US" sz="1800" dirty="0">
                  <a:solidFill>
                    <a:schemeClr val="bg2">
                      <a:lumMod val="50000"/>
                    </a:schemeClr>
                  </a:solidFill>
                  <a:sym typeface="Wingdings" pitchFamily="2" charset="2"/>
                </a:rPr>
                <a:t>&lt;=&gt;  </a:t>
              </a:r>
              <a:r>
                <a:rPr lang="en-US" sz="1800" dirty="0">
                  <a:solidFill>
                    <a:schemeClr val="bg2">
                      <a:lumMod val="50000"/>
                    </a:schemeClr>
                  </a:solidFill>
                </a:rPr>
                <a:t>Personal_Hygiene)</a:t>
              </a:r>
            </a:p>
          </p:txBody>
        </p:sp>
      </p:grpSp>
    </p:spTree>
    <p:extLst>
      <p:ext uri="{BB962C8B-B14F-4D97-AF65-F5344CB8AC3E}">
        <p14:creationId xmlns:p14="http://schemas.microsoft.com/office/powerpoint/2010/main" val="148107091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31</a:t>
            </a:fld>
            <a:endParaRPr dirty="0"/>
          </a:p>
        </p:txBody>
      </p:sp>
      <p:sp>
        <p:nvSpPr>
          <p:cNvPr id="260" name="Formal Models of Indoor Behavior"/>
          <p:cNvSpPr txBox="1"/>
          <p:nvPr/>
        </p:nvSpPr>
        <p:spPr>
          <a:xfrm>
            <a:off x="698500" y="590946"/>
            <a:ext cx="10991174" cy="742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fontScale="92500"/>
          </a:bodyPr>
          <a:lstStyle>
            <a:lvl1pPr algn="l" defTabSz="525779">
              <a:defRPr sz="4230">
                <a:solidFill>
                  <a:srgbClr val="7A0816"/>
                </a:solidFill>
              </a:defRPr>
            </a:lvl1pPr>
          </a:lstStyle>
          <a:p>
            <a:r>
              <a:rPr lang="en-US" dirty="0">
                <a:solidFill>
                  <a:srgbClr val="0070C0"/>
                </a:solidFill>
              </a:rPr>
              <a:t>Impact --</a:t>
            </a:r>
            <a:r>
              <a:rPr dirty="0">
                <a:solidFill>
                  <a:srgbClr val="0070C0"/>
                </a:solidFill>
              </a:rPr>
              <a:t>Formal Models of Indoor Behavior</a:t>
            </a:r>
          </a:p>
        </p:txBody>
      </p:sp>
      <p:sp>
        <p:nvSpPr>
          <p:cNvPr id="261" name="Stochastic approaches to study inter-arrival times of activities"/>
          <p:cNvSpPr txBox="1"/>
          <p:nvPr/>
        </p:nvSpPr>
        <p:spPr>
          <a:xfrm>
            <a:off x="712418" y="1750706"/>
            <a:ext cx="11972021"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stStyle>
          <a:p>
            <a:r>
              <a:rPr lang="en-US" dirty="0"/>
              <a:t>The trend of a resident’s mobility difficulty</a:t>
            </a:r>
            <a:endParaRPr dirty="0"/>
          </a:p>
        </p:txBody>
      </p:sp>
      <p:sp>
        <p:nvSpPr>
          <p:cNvPr id="262" name="Text"/>
          <p:cNvSpPr txBox="1"/>
          <p:nvPr/>
        </p:nvSpPr>
        <p:spPr>
          <a:xfrm>
            <a:off x="425524" y="2639835"/>
            <a:ext cx="1905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lnSpc>
                <a:spcPts val="2800"/>
              </a:lnSpc>
              <a:defRPr sz="1200" b="0">
                <a:latin typeface="Times"/>
                <a:ea typeface="Times"/>
                <a:cs typeface="Times"/>
                <a:sym typeface="Times"/>
              </a:defRPr>
            </a:lvl1pPr>
          </a:lstStyle>
          <a:p>
            <a:r>
              <a:rPr dirty="0"/>
              <a:t> </a:t>
            </a:r>
          </a:p>
        </p:txBody>
      </p:sp>
      <p:pic>
        <p:nvPicPr>
          <p:cNvPr id="263" name="page14image61179312.jpg" descr="page14image61179312.jpg"/>
          <p:cNvPicPr>
            <a:picLocks noChangeAspect="1"/>
          </p:cNvPicPr>
          <p:nvPr/>
        </p:nvPicPr>
        <p:blipFill>
          <a:blip r:embed="rId3"/>
          <a:stretch>
            <a:fillRect/>
          </a:stretch>
        </p:blipFill>
        <p:spPr>
          <a:xfrm>
            <a:off x="1249655" y="2701664"/>
            <a:ext cx="9888863" cy="5506300"/>
          </a:xfrm>
          <a:prstGeom prst="rect">
            <a:avLst/>
          </a:prstGeom>
          <a:ln w="12700" cap="flat">
            <a:noFill/>
            <a:miter lim="400000"/>
          </a:ln>
          <a:effectLst/>
        </p:spPr>
      </p:pic>
      <p:sp>
        <p:nvSpPr>
          <p:cNvPr id="266" name="Text"/>
          <p:cNvSpPr txBox="1"/>
          <p:nvPr/>
        </p:nvSpPr>
        <p:spPr>
          <a:xfrm>
            <a:off x="7939890" y="3538966"/>
            <a:ext cx="1905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lnSpc>
                <a:spcPts val="2800"/>
              </a:lnSpc>
              <a:defRPr sz="1200" b="0">
                <a:latin typeface="Times"/>
                <a:ea typeface="Times"/>
                <a:cs typeface="Times"/>
                <a:sym typeface="Times"/>
              </a:defRPr>
            </a:lvl1pPr>
          </a:lstStyle>
          <a:p>
            <a:r>
              <a:rPr dirty="0"/>
              <a:t> </a:t>
            </a:r>
          </a:p>
        </p:txBody>
      </p:sp>
      <p:pic>
        <p:nvPicPr>
          <p:cNvPr id="267" name="Image" descr="Image"/>
          <p:cNvPicPr>
            <a:picLocks noChangeAspect="1"/>
          </p:cNvPicPr>
          <p:nvPr/>
        </p:nvPicPr>
        <p:blipFill>
          <a:blip r:embed="rId4"/>
          <a:srcRect r="19095"/>
          <a:stretch>
            <a:fillRect/>
          </a:stretch>
        </p:blipFill>
        <p:spPr>
          <a:xfrm>
            <a:off x="612775" y="8869879"/>
            <a:ext cx="11779384" cy="858973"/>
          </a:xfrm>
          <a:prstGeom prst="rect">
            <a:avLst/>
          </a:prstGeom>
          <a:ln w="12700">
            <a:miter lim="400000"/>
          </a:ln>
        </p:spPr>
      </p:pic>
    </p:spTree>
    <p:extLst>
      <p:ext uri="{BB962C8B-B14F-4D97-AF65-F5344CB8AC3E}">
        <p14:creationId xmlns:p14="http://schemas.microsoft.com/office/powerpoint/2010/main" val="3839862160"/>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32</a:t>
            </a:fld>
            <a:endParaRPr dirty="0"/>
          </a:p>
        </p:txBody>
      </p:sp>
      <p:sp>
        <p:nvSpPr>
          <p:cNvPr id="260" name="Formal Models of Indoor Behavior"/>
          <p:cNvSpPr txBox="1"/>
          <p:nvPr/>
        </p:nvSpPr>
        <p:spPr>
          <a:xfrm>
            <a:off x="698500" y="590946"/>
            <a:ext cx="10991174" cy="742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fontScale="77500" lnSpcReduction="20000"/>
          </a:bodyPr>
          <a:lstStyle>
            <a:lvl1pPr algn="l" defTabSz="525779">
              <a:defRPr sz="4230">
                <a:solidFill>
                  <a:srgbClr val="7A0816"/>
                </a:solidFill>
              </a:defRPr>
            </a:lvl1pPr>
          </a:lstStyle>
          <a:p>
            <a:r>
              <a:rPr lang="en-US" sz="4000" dirty="0">
                <a:solidFill>
                  <a:srgbClr val="0070C0"/>
                </a:solidFill>
              </a:rPr>
              <a:t>Mathematical Model </a:t>
            </a:r>
            <a:r>
              <a:rPr dirty="0">
                <a:solidFill>
                  <a:srgbClr val="0070C0"/>
                </a:solidFill>
              </a:rPr>
              <a:t>of Indoor Behavior</a:t>
            </a:r>
            <a:r>
              <a:rPr lang="en-US" dirty="0">
                <a:solidFill>
                  <a:srgbClr val="0070C0"/>
                </a:solidFill>
              </a:rPr>
              <a:t> – </a:t>
            </a:r>
            <a:r>
              <a:rPr lang="en-US" sz="4000" dirty="0">
                <a:solidFill>
                  <a:srgbClr val="0070C0"/>
                </a:solidFill>
              </a:rPr>
              <a:t>Conclusions</a:t>
            </a:r>
            <a:endParaRPr lang="en-US" dirty="0">
              <a:solidFill>
                <a:srgbClr val="0070C0"/>
              </a:solidFill>
            </a:endParaRPr>
          </a:p>
        </p:txBody>
      </p:sp>
      <p:sp>
        <p:nvSpPr>
          <p:cNvPr id="262" name="Text"/>
          <p:cNvSpPr txBox="1"/>
          <p:nvPr/>
        </p:nvSpPr>
        <p:spPr>
          <a:xfrm>
            <a:off x="425524" y="2639835"/>
            <a:ext cx="1905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lnSpc>
                <a:spcPts val="2800"/>
              </a:lnSpc>
              <a:defRPr sz="1200" b="0">
                <a:latin typeface="Times"/>
                <a:ea typeface="Times"/>
                <a:cs typeface="Times"/>
                <a:sym typeface="Times"/>
              </a:defRPr>
            </a:lvl1pPr>
          </a:lstStyle>
          <a:p>
            <a:r>
              <a:rPr dirty="0"/>
              <a:t> </a:t>
            </a:r>
          </a:p>
        </p:txBody>
      </p:sp>
      <p:sp>
        <p:nvSpPr>
          <p:cNvPr id="266" name="Text"/>
          <p:cNvSpPr txBox="1"/>
          <p:nvPr/>
        </p:nvSpPr>
        <p:spPr>
          <a:xfrm>
            <a:off x="7939890" y="3538966"/>
            <a:ext cx="1905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lnSpc>
                <a:spcPts val="2800"/>
              </a:lnSpc>
              <a:defRPr sz="1200" b="0">
                <a:latin typeface="Times"/>
                <a:ea typeface="Times"/>
                <a:cs typeface="Times"/>
                <a:sym typeface="Times"/>
              </a:defRPr>
            </a:lvl1pPr>
          </a:lstStyle>
          <a:p>
            <a:r>
              <a:rPr dirty="0"/>
              <a:t> </a:t>
            </a:r>
          </a:p>
        </p:txBody>
      </p:sp>
      <p:sp>
        <p:nvSpPr>
          <p:cNvPr id="2" name="TextBox 1">
            <a:extLst>
              <a:ext uri="{FF2B5EF4-FFF2-40B4-BE49-F238E27FC236}">
                <a16:creationId xmlns:a16="http://schemas.microsoft.com/office/drawing/2014/main" id="{BA519FB4-9F87-1846-8D2C-FFDFC962AA25}"/>
              </a:ext>
            </a:extLst>
          </p:cNvPr>
          <p:cNvSpPr txBox="1"/>
          <p:nvPr/>
        </p:nvSpPr>
        <p:spPr>
          <a:xfrm>
            <a:off x="443519" y="2753019"/>
            <a:ext cx="12135757" cy="3565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14350" indent="-514350" algn="just">
              <a:lnSpc>
                <a:spcPct val="150000"/>
              </a:lnSpc>
              <a:buFontTx/>
              <a:buAutoNum type="arabicPeriod"/>
            </a:pPr>
            <a:r>
              <a:rPr lang="en-US" sz="3000" dirty="0">
                <a:solidFill>
                  <a:schemeClr val="tx1">
                    <a:lumMod val="95000"/>
                    <a:lumOff val="5000"/>
                  </a:schemeClr>
                </a:solidFill>
              </a:rPr>
              <a:t>Indoor behavior can be formally modeled by many standard distributions</a:t>
            </a:r>
          </a:p>
          <a:p>
            <a:pPr marL="514350" indent="-514350" algn="just">
              <a:lnSpc>
                <a:spcPct val="150000"/>
              </a:lnSpc>
              <a:buFontTx/>
              <a:buAutoNum type="arabicPeriod"/>
            </a:pPr>
            <a:r>
              <a:rPr lang="en-US" sz="3000" dirty="0">
                <a:solidFill>
                  <a:schemeClr val="tx1">
                    <a:lumMod val="95000"/>
                    <a:lumOff val="5000"/>
                  </a:schemeClr>
                </a:solidFill>
              </a:rPr>
              <a:t>Pareto distribution fits many activity inter-arrival times</a:t>
            </a:r>
          </a:p>
          <a:p>
            <a:pPr marL="514350" indent="-514350" algn="just">
              <a:lnSpc>
                <a:spcPct val="150000"/>
              </a:lnSpc>
              <a:buFontTx/>
              <a:buAutoNum type="arabicPeriod"/>
            </a:pPr>
            <a:r>
              <a:rPr lang="en-US" sz="3000" dirty="0">
                <a:solidFill>
                  <a:schemeClr val="tx1">
                    <a:lumMod val="95000"/>
                    <a:lumOff val="5000"/>
                  </a:schemeClr>
                </a:solidFill>
              </a:rPr>
              <a:t>Thus we can use 80/20 rule to describe properties of the observed behavior</a:t>
            </a:r>
          </a:p>
        </p:txBody>
      </p:sp>
    </p:spTree>
    <p:extLst>
      <p:ext uri="{BB962C8B-B14F-4D97-AF65-F5344CB8AC3E}">
        <p14:creationId xmlns:p14="http://schemas.microsoft.com/office/powerpoint/2010/main" val="52526729"/>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33</a:t>
            </a:fld>
            <a:endParaRPr/>
          </a:p>
        </p:txBody>
      </p:sp>
      <p:sp>
        <p:nvSpPr>
          <p:cNvPr id="282" name="Contributions"/>
          <p:cNvSpPr txBox="1"/>
          <p:nvPr/>
        </p:nvSpPr>
        <p:spPr>
          <a:xfrm>
            <a:off x="698500" y="590946"/>
            <a:ext cx="10991174" cy="742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lnSpcReduction="10000"/>
          </a:bodyPr>
          <a:lstStyle>
            <a:lvl1pPr algn="l" defTabSz="525779">
              <a:defRPr sz="4230">
                <a:solidFill>
                  <a:srgbClr val="7A0816"/>
                </a:solidFill>
              </a:defRPr>
            </a:lvl1pPr>
          </a:lstStyle>
          <a:p>
            <a:r>
              <a:rPr dirty="0">
                <a:solidFill>
                  <a:srgbClr val="0070C0"/>
                </a:solidFill>
              </a:rPr>
              <a:t>Contributions</a:t>
            </a:r>
          </a:p>
        </p:txBody>
      </p:sp>
      <p:sp>
        <p:nvSpPr>
          <p:cNvPr id="283" name="Indoor behavior can be modeled by the Pareto distribution.…"/>
          <p:cNvSpPr txBox="1"/>
          <p:nvPr/>
        </p:nvSpPr>
        <p:spPr>
          <a:xfrm>
            <a:off x="362606" y="1493167"/>
            <a:ext cx="11972020" cy="17240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76250" indent="-476250" algn="l">
              <a:lnSpc>
                <a:spcPct val="120000"/>
              </a:lnSpc>
              <a:buSzPct val="100000"/>
              <a:buAutoNum type="arabicPeriod"/>
              <a:defRPr sz="2500"/>
            </a:pPr>
            <a:r>
              <a:rPr sz="2250" dirty="0"/>
              <a:t>Indoor behavior can be modeled by </a:t>
            </a:r>
            <a:r>
              <a:rPr lang="en-US" sz="2250" dirty="0"/>
              <a:t>a</a:t>
            </a:r>
            <a:r>
              <a:rPr sz="2250" dirty="0"/>
              <a:t> Pareto distribution</a:t>
            </a:r>
          </a:p>
          <a:p>
            <a:pPr marL="777875" lvl="1" indent="-333375" algn="l">
              <a:lnSpc>
                <a:spcPct val="120000"/>
              </a:lnSpc>
              <a:buSzPct val="145000"/>
              <a:buChar char="•"/>
              <a:defRPr sz="2500" b="0">
                <a:solidFill>
                  <a:srgbClr val="991400"/>
                </a:solidFill>
              </a:defRPr>
            </a:pPr>
            <a:r>
              <a:rPr sz="2250" dirty="0"/>
              <a:t>Innovation: </a:t>
            </a:r>
            <a:r>
              <a:rPr lang="en-US" sz="2250" dirty="0"/>
              <a:t>h</a:t>
            </a:r>
            <a:r>
              <a:rPr sz="2250" dirty="0"/>
              <a:t>eavy-tailed distribution (</a:t>
            </a:r>
            <a:r>
              <a:rPr sz="2250" b="1" i="1" dirty="0"/>
              <a:t>Pareto distribution</a:t>
            </a:r>
            <a:r>
              <a:rPr sz="2250" dirty="0"/>
              <a:t>)</a:t>
            </a:r>
          </a:p>
          <a:p>
            <a:pPr marL="777875" lvl="1" indent="-333375" algn="l">
              <a:lnSpc>
                <a:spcPct val="120000"/>
              </a:lnSpc>
              <a:buSzPct val="145000"/>
              <a:buChar char="•"/>
              <a:defRPr sz="2500" b="0">
                <a:solidFill>
                  <a:schemeClr val="accent1"/>
                </a:solidFill>
              </a:defRPr>
            </a:pPr>
            <a:r>
              <a:rPr lang="en-US" sz="2250" dirty="0"/>
              <a:t>Impact</a:t>
            </a:r>
            <a:r>
              <a:rPr sz="2250" dirty="0"/>
              <a:t>: the Pareto distribution and its properties, the 80/20 rule, can be </a:t>
            </a:r>
            <a:r>
              <a:rPr lang="en-US" sz="2250" dirty="0"/>
              <a:t>used</a:t>
            </a:r>
            <a:r>
              <a:rPr sz="2250" dirty="0"/>
              <a:t> to model various human behavior patterns</a:t>
            </a:r>
          </a:p>
        </p:txBody>
      </p:sp>
    </p:spTree>
    <p:extLst>
      <p:ext uri="{BB962C8B-B14F-4D97-AF65-F5344CB8AC3E}">
        <p14:creationId xmlns:p14="http://schemas.microsoft.com/office/powerpoint/2010/main" val="390144599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34</a:t>
            </a:fld>
            <a:endParaRPr dirty="0"/>
          </a:p>
        </p:txBody>
      </p:sp>
      <p:sp>
        <p:nvSpPr>
          <p:cNvPr id="273" name="Formal Models of Indoor Behavior"/>
          <p:cNvSpPr txBox="1"/>
          <p:nvPr/>
        </p:nvSpPr>
        <p:spPr>
          <a:xfrm>
            <a:off x="698500" y="590946"/>
            <a:ext cx="10991174" cy="742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lnSpcReduction="10000"/>
          </a:bodyPr>
          <a:lstStyle>
            <a:lvl1pPr algn="l" defTabSz="525779">
              <a:defRPr sz="4230">
                <a:solidFill>
                  <a:srgbClr val="7A0816"/>
                </a:solidFill>
              </a:defRPr>
            </a:lvl1pPr>
          </a:lstStyle>
          <a:p>
            <a:r>
              <a:rPr lang="en-US" dirty="0">
                <a:solidFill>
                  <a:srgbClr val="0070C0"/>
                </a:solidFill>
              </a:rPr>
              <a:t>Formal Model 2</a:t>
            </a:r>
            <a:endParaRPr dirty="0">
              <a:solidFill>
                <a:srgbClr val="0070C0"/>
              </a:solidFill>
            </a:endParaRPr>
          </a:p>
        </p:txBody>
      </p:sp>
      <p:sp>
        <p:nvSpPr>
          <p:cNvPr id="274" name="Stochastic approaches to study behavior random walks on Markov chains (MC)"/>
          <p:cNvSpPr txBox="1"/>
          <p:nvPr/>
        </p:nvSpPr>
        <p:spPr>
          <a:xfrm>
            <a:off x="712418" y="1756138"/>
            <a:ext cx="11972021"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stStyle>
          <a:p>
            <a:r>
              <a:rPr dirty="0"/>
              <a:t>Stochastic approaches to study behavior random walks on Markov chains (MC)</a:t>
            </a:r>
          </a:p>
        </p:txBody>
      </p:sp>
      <p:grpSp>
        <p:nvGrpSpPr>
          <p:cNvPr id="7" name="Group 6">
            <a:extLst>
              <a:ext uri="{FF2B5EF4-FFF2-40B4-BE49-F238E27FC236}">
                <a16:creationId xmlns:a16="http://schemas.microsoft.com/office/drawing/2014/main" id="{F2004CC9-14F5-394E-804C-3DDAA40B862D}"/>
              </a:ext>
            </a:extLst>
          </p:cNvPr>
          <p:cNvGrpSpPr/>
          <p:nvPr/>
        </p:nvGrpSpPr>
        <p:grpSpPr>
          <a:xfrm>
            <a:off x="6328884" y="4060077"/>
            <a:ext cx="4611827" cy="1826141"/>
            <a:chOff x="6222735" y="3649960"/>
            <a:chExt cx="4611827" cy="1826141"/>
          </a:xfrm>
        </p:grpSpPr>
        <p:grpSp>
          <p:nvGrpSpPr>
            <p:cNvPr id="9" name="Group 8">
              <a:extLst>
                <a:ext uri="{FF2B5EF4-FFF2-40B4-BE49-F238E27FC236}">
                  <a16:creationId xmlns:a16="http://schemas.microsoft.com/office/drawing/2014/main" id="{ABEACA4B-888B-1740-AA23-9C3FF82E6D81}"/>
                </a:ext>
              </a:extLst>
            </p:cNvPr>
            <p:cNvGrpSpPr/>
            <p:nvPr/>
          </p:nvGrpSpPr>
          <p:grpSpPr>
            <a:xfrm>
              <a:off x="6222735" y="4032503"/>
              <a:ext cx="1808422" cy="1193274"/>
              <a:chOff x="5289876" y="1847455"/>
              <a:chExt cx="1808422" cy="1193274"/>
            </a:xfrm>
          </p:grpSpPr>
          <p:sp>
            <p:nvSpPr>
              <p:cNvPr id="10" name="Right Arrow 9">
                <a:extLst>
                  <a:ext uri="{FF2B5EF4-FFF2-40B4-BE49-F238E27FC236}">
                    <a16:creationId xmlns:a16="http://schemas.microsoft.com/office/drawing/2014/main" id="{BD64D1EC-0EFA-6343-A53A-BE1A7B9DFAE6}"/>
                  </a:ext>
                </a:extLst>
              </p:cNvPr>
              <p:cNvSpPr/>
              <p:nvPr/>
            </p:nvSpPr>
            <p:spPr>
              <a:xfrm>
                <a:off x="5289876" y="2028452"/>
                <a:ext cx="1808422" cy="699060"/>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pic>
            <p:nvPicPr>
              <p:cNvPr id="11" name="Picture 10" descr="A picture containing drawing&#10;&#10;Description automatically generated">
                <a:extLst>
                  <a:ext uri="{FF2B5EF4-FFF2-40B4-BE49-F238E27FC236}">
                    <a16:creationId xmlns:a16="http://schemas.microsoft.com/office/drawing/2014/main" id="{43BFBC13-984C-2F40-8BDA-54CDB68F79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2901" y="1847455"/>
                <a:ext cx="1193274" cy="1193274"/>
              </a:xfrm>
              <a:prstGeom prst="rect">
                <a:avLst/>
              </a:prstGeom>
            </p:spPr>
          </p:pic>
        </p:grpSp>
        <p:sp>
          <p:nvSpPr>
            <p:cNvPr id="3" name="TextBox 2">
              <a:extLst>
                <a:ext uri="{FF2B5EF4-FFF2-40B4-BE49-F238E27FC236}">
                  <a16:creationId xmlns:a16="http://schemas.microsoft.com/office/drawing/2014/main" id="{AB8C5CDD-DBAF-0446-87CA-7E171C49D0C7}"/>
                </a:ext>
              </a:extLst>
            </p:cNvPr>
            <p:cNvSpPr txBox="1"/>
            <p:nvPr/>
          </p:nvSpPr>
          <p:spPr>
            <a:xfrm>
              <a:off x="8369143" y="3649960"/>
              <a:ext cx="2465419" cy="18261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defTabSz="5842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Behaviors are</a:t>
              </a:r>
            </a:p>
            <a:p>
              <a:pPr marL="0" marR="0" indent="0" defTabSz="584200" rtl="0" fontAlgn="auto" latinLnBrk="0" hangingPunct="0">
                <a:lnSpc>
                  <a:spcPct val="100000"/>
                </a:lnSpc>
                <a:spcBef>
                  <a:spcPts val="0"/>
                </a:spcBef>
                <a:spcAft>
                  <a:spcPts val="0"/>
                </a:spcAft>
                <a:buClrTx/>
                <a:buSzTx/>
                <a:buFontTx/>
                <a:buNone/>
                <a:tabLst/>
              </a:pPr>
              <a:r>
                <a:rPr lang="en-US" sz="2800" dirty="0"/>
                <a:t>Random </a:t>
              </a:r>
            </a:p>
            <a:p>
              <a:pPr marL="0" marR="0" indent="0" defTabSz="584200" rtl="0" fontAlgn="auto" latinLnBrk="0" hangingPunct="0">
                <a:lnSpc>
                  <a:spcPct val="100000"/>
                </a:lnSpc>
                <a:spcBef>
                  <a:spcPts val="0"/>
                </a:spcBef>
                <a:spcAft>
                  <a:spcPts val="0"/>
                </a:spcAft>
                <a:buClrTx/>
                <a:buSzTx/>
                <a:buFontTx/>
                <a:buNone/>
                <a:tabLst/>
              </a:pPr>
              <a:r>
                <a:rPr lang="en-US" sz="2800" dirty="0"/>
                <a:t>or</a:t>
              </a:r>
            </a:p>
            <a:p>
              <a:pPr marL="0" marR="0" indent="0" defTabSz="5842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Markovian</a:t>
              </a:r>
            </a:p>
          </p:txBody>
        </p:sp>
      </p:grpSp>
      <p:grpSp>
        <p:nvGrpSpPr>
          <p:cNvPr id="6" name="Group 5">
            <a:extLst>
              <a:ext uri="{FF2B5EF4-FFF2-40B4-BE49-F238E27FC236}">
                <a16:creationId xmlns:a16="http://schemas.microsoft.com/office/drawing/2014/main" id="{2AC3E584-F907-904D-950E-550AE82607E4}"/>
              </a:ext>
            </a:extLst>
          </p:cNvPr>
          <p:cNvGrpSpPr/>
          <p:nvPr/>
        </p:nvGrpSpPr>
        <p:grpSpPr>
          <a:xfrm>
            <a:off x="981039" y="3220011"/>
            <a:ext cx="5179356" cy="2767363"/>
            <a:chOff x="698500" y="2936792"/>
            <a:chExt cx="5179356" cy="2767363"/>
          </a:xfrm>
        </p:grpSpPr>
        <p:pic>
          <p:nvPicPr>
            <p:cNvPr id="2" name="Picture 1">
              <a:extLst>
                <a:ext uri="{FF2B5EF4-FFF2-40B4-BE49-F238E27FC236}">
                  <a16:creationId xmlns:a16="http://schemas.microsoft.com/office/drawing/2014/main" id="{15457929-B9AC-D645-A287-BF79CE03B0F5}"/>
                </a:ext>
              </a:extLst>
            </p:cNvPr>
            <p:cNvPicPr>
              <a:picLocks noChangeAspect="1"/>
            </p:cNvPicPr>
            <p:nvPr/>
          </p:nvPicPr>
          <p:blipFill>
            <a:blip r:embed="rId4"/>
            <a:stretch>
              <a:fillRect/>
            </a:stretch>
          </p:blipFill>
          <p:spPr>
            <a:xfrm>
              <a:off x="698500" y="3493085"/>
              <a:ext cx="5179356" cy="2211070"/>
            </a:xfrm>
            <a:prstGeom prst="rect">
              <a:avLst/>
            </a:prstGeom>
          </p:spPr>
        </p:pic>
        <p:sp>
          <p:nvSpPr>
            <p:cNvPr id="4" name="TextBox 3">
              <a:extLst>
                <a:ext uri="{FF2B5EF4-FFF2-40B4-BE49-F238E27FC236}">
                  <a16:creationId xmlns:a16="http://schemas.microsoft.com/office/drawing/2014/main" id="{79119DF5-3367-164A-BDB1-C5A53A9C5A38}"/>
                </a:ext>
              </a:extLst>
            </p:cNvPr>
            <p:cNvSpPr txBox="1"/>
            <p:nvPr/>
          </p:nvSpPr>
          <p:spPr>
            <a:xfrm>
              <a:off x="2189893" y="2936792"/>
              <a:ext cx="250869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Cognitive Decline</a:t>
              </a:r>
            </a:p>
          </p:txBody>
        </p:sp>
      </p:grpSp>
      <p:grpSp>
        <p:nvGrpSpPr>
          <p:cNvPr id="16" name="Group 15">
            <a:extLst>
              <a:ext uri="{FF2B5EF4-FFF2-40B4-BE49-F238E27FC236}">
                <a16:creationId xmlns:a16="http://schemas.microsoft.com/office/drawing/2014/main" id="{99594126-3471-374E-983F-E47ECDF369EB}"/>
              </a:ext>
            </a:extLst>
          </p:cNvPr>
          <p:cNvGrpSpPr/>
          <p:nvPr/>
        </p:nvGrpSpPr>
        <p:grpSpPr>
          <a:xfrm>
            <a:off x="4529509" y="5635894"/>
            <a:ext cx="6163133" cy="3925455"/>
            <a:chOff x="2743688" y="3614740"/>
            <a:chExt cx="6163133" cy="3925455"/>
          </a:xfrm>
        </p:grpSpPr>
        <p:pic>
          <p:nvPicPr>
            <p:cNvPr id="18" name="Picture 17">
              <a:extLst>
                <a:ext uri="{FF2B5EF4-FFF2-40B4-BE49-F238E27FC236}">
                  <a16:creationId xmlns:a16="http://schemas.microsoft.com/office/drawing/2014/main" id="{1DC314C3-6CB4-3349-A531-7307DE2511C9}"/>
                </a:ext>
              </a:extLst>
            </p:cNvPr>
            <p:cNvPicPr>
              <a:picLocks noChangeAspect="1"/>
            </p:cNvPicPr>
            <p:nvPr/>
          </p:nvPicPr>
          <p:blipFill>
            <a:blip r:embed="rId5"/>
            <a:stretch>
              <a:fillRect/>
            </a:stretch>
          </p:blipFill>
          <p:spPr>
            <a:xfrm>
              <a:off x="2743688" y="3614740"/>
              <a:ext cx="3925455" cy="3925455"/>
            </a:xfrm>
            <a:prstGeom prst="rect">
              <a:avLst/>
            </a:prstGeom>
          </p:spPr>
        </p:pic>
        <p:sp>
          <p:nvSpPr>
            <p:cNvPr id="19" name="TextBox 18">
              <a:extLst>
                <a:ext uri="{FF2B5EF4-FFF2-40B4-BE49-F238E27FC236}">
                  <a16:creationId xmlns:a16="http://schemas.microsoft.com/office/drawing/2014/main" id="{923E125A-5F0E-A240-87AF-5622BEB05B83}"/>
                </a:ext>
              </a:extLst>
            </p:cNvPr>
            <p:cNvSpPr txBox="1"/>
            <p:nvPr/>
          </p:nvSpPr>
          <p:spPr>
            <a:xfrm>
              <a:off x="6194087" y="4787507"/>
              <a:ext cx="2712734"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rgbClr val="000000"/>
                  </a:solidFill>
                  <a:effectLst/>
                  <a:uFillTx/>
                  <a:latin typeface="Helvetica Neue"/>
                  <a:ea typeface="Helvetica Neue"/>
                  <a:cs typeface="Helvetica Neue"/>
                  <a:sym typeface="Helvetica Neue"/>
                </a:rPr>
                <a:t>What is Markov Models?</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35</a:t>
            </a:fld>
            <a:endParaRPr dirty="0"/>
          </a:p>
        </p:txBody>
      </p:sp>
      <p:sp>
        <p:nvSpPr>
          <p:cNvPr id="273" name="Formal Models of Indoor Behavior"/>
          <p:cNvSpPr txBox="1"/>
          <p:nvPr/>
        </p:nvSpPr>
        <p:spPr>
          <a:xfrm>
            <a:off x="698500" y="590946"/>
            <a:ext cx="10991174" cy="742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lnSpcReduction="10000"/>
          </a:bodyPr>
          <a:lstStyle>
            <a:lvl1pPr algn="l" defTabSz="525779">
              <a:defRPr sz="4230">
                <a:solidFill>
                  <a:srgbClr val="7A0816"/>
                </a:solidFill>
              </a:defRPr>
            </a:lvl1pPr>
          </a:lstStyle>
          <a:p>
            <a:r>
              <a:rPr dirty="0">
                <a:solidFill>
                  <a:srgbClr val="0070C0"/>
                </a:solidFill>
              </a:rPr>
              <a:t>Formal Model</a:t>
            </a:r>
            <a:r>
              <a:rPr lang="en-US" dirty="0">
                <a:solidFill>
                  <a:srgbClr val="0070C0"/>
                </a:solidFill>
              </a:rPr>
              <a:t> 2 -</a:t>
            </a:r>
            <a:r>
              <a:rPr lang="en-US" sz="4000" dirty="0">
                <a:solidFill>
                  <a:srgbClr val="0070C0"/>
                </a:solidFill>
              </a:rPr>
              <a:t>- Background</a:t>
            </a:r>
            <a:endParaRPr dirty="0">
              <a:solidFill>
                <a:srgbClr val="0070C0"/>
              </a:solidFill>
            </a:endParaRPr>
          </a:p>
        </p:txBody>
      </p:sp>
      <p:sp>
        <p:nvSpPr>
          <p:cNvPr id="274" name="Stochastic approaches to study behavior random walks on Markov chains (MC)"/>
          <p:cNvSpPr txBox="1"/>
          <p:nvPr/>
        </p:nvSpPr>
        <p:spPr>
          <a:xfrm>
            <a:off x="712418" y="1750706"/>
            <a:ext cx="11972021"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stStyle>
          <a:p>
            <a:r>
              <a:rPr lang="en-US" dirty="0"/>
              <a:t>Markov Chains</a:t>
            </a:r>
            <a:endParaRPr dirty="0"/>
          </a:p>
        </p:txBody>
      </p:sp>
      <p:sp>
        <p:nvSpPr>
          <p:cNvPr id="277" name="Lin, B., Cook, D., and Roy, S., 2020. Markov Models of Human Indoor Behavior, Journal of Biomedical and Health Informatics (to submit)."/>
          <p:cNvSpPr txBox="1"/>
          <p:nvPr/>
        </p:nvSpPr>
        <p:spPr>
          <a:xfrm>
            <a:off x="605904" y="8955773"/>
            <a:ext cx="12185049" cy="3334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1500" b="0"/>
            </a:lvl1pPr>
          </a:lstStyle>
          <a:p>
            <a:r>
              <a:rPr dirty="0"/>
              <a:t>Lin, B., Cook, D., and Roy, S., 202</a:t>
            </a:r>
            <a:r>
              <a:rPr lang="en-US" dirty="0"/>
              <a:t>1</a:t>
            </a:r>
            <a:r>
              <a:rPr dirty="0"/>
              <a:t>. Markov Models of Human Indoor Behavior, Journal of Biomedical and Health Informatics (to submit).</a:t>
            </a:r>
          </a:p>
        </p:txBody>
      </p:sp>
      <p:pic>
        <p:nvPicPr>
          <p:cNvPr id="3" name="Picture 2" descr="Icon&#10;&#10;Description automatically generated">
            <a:extLst>
              <a:ext uri="{FF2B5EF4-FFF2-40B4-BE49-F238E27FC236}">
                <a16:creationId xmlns:a16="http://schemas.microsoft.com/office/drawing/2014/main" id="{3742F8DC-768B-5044-BB9C-4AC4C7A483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8209" y="2229832"/>
            <a:ext cx="6759864" cy="5848960"/>
          </a:xfrm>
          <a:prstGeom prst="rect">
            <a:avLst/>
          </a:prstGeom>
        </p:spPr>
      </p:pic>
    </p:spTree>
    <p:extLst>
      <p:ext uri="{BB962C8B-B14F-4D97-AF65-F5344CB8AC3E}">
        <p14:creationId xmlns:p14="http://schemas.microsoft.com/office/powerpoint/2010/main" val="335633123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Box 4">
            <a:extLst>
              <a:ext uri="{FF2B5EF4-FFF2-40B4-BE49-F238E27FC236}">
                <a16:creationId xmlns:a16="http://schemas.microsoft.com/office/drawing/2014/main" id="{0072BAE0-272A-C348-ADD0-FD6DD03FF5C5}"/>
              </a:ext>
            </a:extLst>
          </p:cNvPr>
          <p:cNvSpPr txBox="1">
            <a:spLocks noChangeArrowheads="1"/>
          </p:cNvSpPr>
          <p:nvPr/>
        </p:nvSpPr>
        <p:spPr bwMode="auto">
          <a:xfrm>
            <a:off x="471714" y="2073917"/>
            <a:ext cx="12061372"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r>
              <a:rPr lang="en-US" sz="3000" dirty="0">
                <a:solidFill>
                  <a:schemeClr val="tx1">
                    <a:lumMod val="95000"/>
                    <a:lumOff val="5000"/>
                  </a:schemeClr>
                </a:solidFill>
                <a:latin typeface="Helvetica Neue"/>
              </a:rPr>
              <a:t>1. Examine the question of whether a person’s indoor activities are Markovian. </a:t>
            </a:r>
          </a:p>
          <a:p>
            <a:pPr algn="just"/>
            <a:endParaRPr lang="en-US" sz="1000" dirty="0">
              <a:solidFill>
                <a:schemeClr val="tx1">
                  <a:lumMod val="95000"/>
                  <a:lumOff val="5000"/>
                </a:schemeClr>
              </a:solidFill>
              <a:latin typeface="Helvetica Neue"/>
            </a:endParaRPr>
          </a:p>
          <a:p>
            <a:pPr algn="just"/>
            <a:endParaRPr lang="en-US" sz="1000" dirty="0">
              <a:solidFill>
                <a:schemeClr val="tx1">
                  <a:lumMod val="95000"/>
                  <a:lumOff val="5000"/>
                </a:schemeClr>
              </a:solidFill>
              <a:latin typeface="Helvetica Neue"/>
            </a:endParaRPr>
          </a:p>
          <a:p>
            <a:pPr algn="just"/>
            <a:r>
              <a:rPr lang="en-US" sz="3000" dirty="0">
                <a:solidFill>
                  <a:schemeClr val="tx1">
                    <a:lumMod val="95000"/>
                    <a:lumOff val="5000"/>
                  </a:schemeClr>
                </a:solidFill>
                <a:latin typeface="Helvetica Neue"/>
              </a:rPr>
              <a:t>2. Identify the Markov order that best fits behavior-driven sensor data. </a:t>
            </a:r>
          </a:p>
          <a:p>
            <a:pPr algn="just"/>
            <a:endParaRPr lang="en-US" sz="1000" dirty="0">
              <a:solidFill>
                <a:schemeClr val="tx1">
                  <a:lumMod val="95000"/>
                  <a:lumOff val="5000"/>
                </a:schemeClr>
              </a:solidFill>
              <a:latin typeface="Helvetica Neue"/>
            </a:endParaRPr>
          </a:p>
          <a:p>
            <a:pPr algn="just"/>
            <a:endParaRPr lang="en-US" sz="1000" dirty="0">
              <a:solidFill>
                <a:schemeClr val="tx1">
                  <a:lumMod val="95000"/>
                  <a:lumOff val="5000"/>
                </a:schemeClr>
              </a:solidFill>
              <a:latin typeface="Helvetica Neue"/>
            </a:endParaRPr>
          </a:p>
          <a:p>
            <a:pPr algn="just"/>
            <a:r>
              <a:rPr lang="en-US" sz="3000" dirty="0">
                <a:solidFill>
                  <a:schemeClr val="tx1">
                    <a:lumMod val="95000"/>
                    <a:lumOff val="5000"/>
                  </a:schemeClr>
                </a:solidFill>
                <a:latin typeface="Helvetica Neue"/>
              </a:rPr>
              <a:t>3. Select the orders of Markov models that best capture resident activities. </a:t>
            </a:r>
          </a:p>
          <a:p>
            <a:pPr algn="just"/>
            <a:endParaRPr lang="en-US" sz="1000" dirty="0">
              <a:solidFill>
                <a:schemeClr val="tx1">
                  <a:lumMod val="95000"/>
                  <a:lumOff val="5000"/>
                </a:schemeClr>
              </a:solidFill>
              <a:latin typeface="Helvetica Neue"/>
            </a:endParaRPr>
          </a:p>
          <a:p>
            <a:pPr algn="just"/>
            <a:endParaRPr lang="en-US" sz="1000" dirty="0">
              <a:solidFill>
                <a:schemeClr val="tx1">
                  <a:lumMod val="95000"/>
                  <a:lumOff val="5000"/>
                </a:schemeClr>
              </a:solidFill>
              <a:latin typeface="Helvetica Neue"/>
            </a:endParaRPr>
          </a:p>
          <a:p>
            <a:pPr algn="just"/>
            <a:r>
              <a:rPr lang="en-US" sz="3000" dirty="0">
                <a:solidFill>
                  <a:schemeClr val="tx1">
                    <a:lumMod val="95000"/>
                    <a:lumOff val="5000"/>
                  </a:schemeClr>
                </a:solidFill>
                <a:latin typeface="Helvetica Neue"/>
              </a:rPr>
              <a:t>4. Perform this process on different population subgroups.</a:t>
            </a:r>
          </a:p>
          <a:p>
            <a:pPr algn="just"/>
            <a:r>
              <a:rPr lang="en-US" sz="3000" dirty="0">
                <a:solidFill>
                  <a:schemeClr val="tx1">
                    <a:lumMod val="95000"/>
                    <a:lumOff val="5000"/>
                  </a:schemeClr>
                </a:solidFill>
                <a:latin typeface="Helvetica Neue"/>
              </a:rPr>
              <a:t>   (health status on formal models of human behavior)</a:t>
            </a:r>
            <a:endParaRPr lang="en-US" sz="3000" dirty="0">
              <a:solidFill>
                <a:schemeClr val="tx1">
                  <a:lumMod val="95000"/>
                  <a:lumOff val="5000"/>
                </a:schemeClr>
              </a:solidFill>
            </a:endParaRPr>
          </a:p>
        </p:txBody>
      </p:sp>
      <p:sp>
        <p:nvSpPr>
          <p:cNvPr id="10" name="Formal Models of Indoor Behavior">
            <a:extLst>
              <a:ext uri="{FF2B5EF4-FFF2-40B4-BE49-F238E27FC236}">
                <a16:creationId xmlns:a16="http://schemas.microsoft.com/office/drawing/2014/main" id="{426708DF-59D1-0F4D-ABDE-039331543A90}"/>
              </a:ext>
            </a:extLst>
          </p:cNvPr>
          <p:cNvSpPr txBox="1"/>
          <p:nvPr/>
        </p:nvSpPr>
        <p:spPr>
          <a:xfrm>
            <a:off x="285647" y="463191"/>
            <a:ext cx="10991174" cy="742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fontScale="85000" lnSpcReduction="10000"/>
          </a:bodyPr>
          <a:lstStyle>
            <a:lvl1pPr algn="l" defTabSz="525779">
              <a:defRPr sz="4230">
                <a:solidFill>
                  <a:srgbClr val="7A0816"/>
                </a:solidFill>
              </a:defRPr>
            </a:lvl1pPr>
          </a:lstStyle>
          <a:p>
            <a:r>
              <a:rPr lang="en-US" sz="4400" dirty="0">
                <a:solidFill>
                  <a:srgbClr val="0070C0"/>
                </a:solidFill>
              </a:rPr>
              <a:t>Markov Model of Indoor Behavior - Hypothesis</a:t>
            </a:r>
          </a:p>
        </p:txBody>
      </p:sp>
      <p:sp>
        <p:nvSpPr>
          <p:cNvPr id="2" name="Slide Number Placeholder 1">
            <a:extLst>
              <a:ext uri="{FF2B5EF4-FFF2-40B4-BE49-F238E27FC236}">
                <a16:creationId xmlns:a16="http://schemas.microsoft.com/office/drawing/2014/main" id="{029DB588-D62D-DA48-850C-158A2CCB4326}"/>
              </a:ext>
            </a:extLst>
          </p:cNvPr>
          <p:cNvSpPr>
            <a:spLocks noGrp="1"/>
          </p:cNvSpPr>
          <p:nvPr>
            <p:ph type="sldNum" sz="quarter" idx="12"/>
          </p:nvPr>
        </p:nvSpPr>
        <p:spPr/>
        <p:txBody>
          <a:bodyPr/>
          <a:lstStyle/>
          <a:p>
            <a:fld id="{64DF4CED-CB7D-E148-BC58-AE7DBC5E157D}" type="slidenum">
              <a:rPr lang="en-US" altLang="en-US" smtClean="0"/>
              <a:pPr/>
              <a:t>36</a:t>
            </a:fld>
            <a:endParaRPr lang="en-US" altLang="en-US"/>
          </a:p>
        </p:txBody>
      </p:sp>
    </p:spTree>
    <p:extLst>
      <p:ext uri="{BB962C8B-B14F-4D97-AF65-F5344CB8AC3E}">
        <p14:creationId xmlns:p14="http://schemas.microsoft.com/office/powerpoint/2010/main" val="24435866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lide Number"/>
          <p:cNvSpPr txBox="1">
            <a:spLocks noGrp="1"/>
          </p:cNvSpPr>
          <p:nvPr>
            <p:ph type="sldNum" sz="quarter" idx="2"/>
          </p:nvPr>
        </p:nvSpPr>
        <p:spPr>
          <a:xfrm>
            <a:off x="6385373" y="9296400"/>
            <a:ext cx="227280" cy="32430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37</a:t>
            </a:fld>
            <a:endParaRPr/>
          </a:p>
        </p:txBody>
      </p:sp>
      <p:sp>
        <p:nvSpPr>
          <p:cNvPr id="9" name="TextBox 4">
            <a:extLst>
              <a:ext uri="{FF2B5EF4-FFF2-40B4-BE49-F238E27FC236}">
                <a16:creationId xmlns:a16="http://schemas.microsoft.com/office/drawing/2014/main" id="{A5A3BB1A-C5EA-594B-BDBA-779D46E991FB}"/>
              </a:ext>
            </a:extLst>
          </p:cNvPr>
          <p:cNvSpPr txBox="1">
            <a:spLocks noChangeArrowheads="1"/>
          </p:cNvSpPr>
          <p:nvPr/>
        </p:nvSpPr>
        <p:spPr bwMode="auto">
          <a:xfrm>
            <a:off x="285647" y="1399003"/>
            <a:ext cx="12061372"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l"/>
            <a:endParaRPr lang="en-US" sz="1000" dirty="0">
              <a:solidFill>
                <a:schemeClr val="tx1">
                  <a:lumMod val="95000"/>
                  <a:lumOff val="5000"/>
                </a:schemeClr>
              </a:solidFill>
              <a:latin typeface="Helvetica Neue"/>
            </a:endParaRPr>
          </a:p>
          <a:p>
            <a:pPr marL="514350" indent="-514350" algn="l">
              <a:buAutoNum type="arabicPeriod"/>
            </a:pPr>
            <a:r>
              <a:rPr lang="en-US" sz="3000" dirty="0">
                <a:solidFill>
                  <a:schemeClr val="tx1">
                    <a:lumMod val="95000"/>
                    <a:lumOff val="5000"/>
                  </a:schemeClr>
                </a:solidFill>
                <a:latin typeface="Helvetica Neue"/>
              </a:rPr>
              <a:t>Inter-arrival times of indoor activities can be described by Pareto distribution</a:t>
            </a:r>
          </a:p>
          <a:p>
            <a:pPr algn="l"/>
            <a:endParaRPr lang="en-US" sz="1000" dirty="0">
              <a:solidFill>
                <a:schemeClr val="tx1">
                  <a:lumMod val="95000"/>
                  <a:lumOff val="5000"/>
                </a:schemeClr>
              </a:solidFill>
              <a:latin typeface="Helvetica Neue"/>
            </a:endParaRPr>
          </a:p>
        </p:txBody>
      </p:sp>
      <p:sp>
        <p:nvSpPr>
          <p:cNvPr id="10" name="Formal Models of Indoor Behavior">
            <a:extLst>
              <a:ext uri="{FF2B5EF4-FFF2-40B4-BE49-F238E27FC236}">
                <a16:creationId xmlns:a16="http://schemas.microsoft.com/office/drawing/2014/main" id="{94496528-53B8-1C44-B670-0D0E11939965}"/>
              </a:ext>
            </a:extLst>
          </p:cNvPr>
          <p:cNvSpPr txBox="1"/>
          <p:nvPr/>
        </p:nvSpPr>
        <p:spPr>
          <a:xfrm>
            <a:off x="285647" y="463191"/>
            <a:ext cx="10991174" cy="742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fontScale="85000" lnSpcReduction="10000"/>
          </a:bodyPr>
          <a:lstStyle>
            <a:lvl1pPr algn="l" defTabSz="525779">
              <a:defRPr sz="4230">
                <a:solidFill>
                  <a:srgbClr val="7A0816"/>
                </a:solidFill>
              </a:defRPr>
            </a:lvl1pPr>
          </a:lstStyle>
          <a:p>
            <a:r>
              <a:rPr lang="en-US" sz="4400" dirty="0">
                <a:solidFill>
                  <a:srgbClr val="0070C0"/>
                </a:solidFill>
              </a:rPr>
              <a:t>Markov Model of Indoor Behavior – Markovian</a:t>
            </a:r>
          </a:p>
        </p:txBody>
      </p:sp>
      <p:grpSp>
        <p:nvGrpSpPr>
          <p:cNvPr id="4" name="Group 3">
            <a:extLst>
              <a:ext uri="{FF2B5EF4-FFF2-40B4-BE49-F238E27FC236}">
                <a16:creationId xmlns:a16="http://schemas.microsoft.com/office/drawing/2014/main" id="{B290D28E-C116-AA4B-9769-9473963C9FA7}"/>
              </a:ext>
            </a:extLst>
          </p:cNvPr>
          <p:cNvGrpSpPr/>
          <p:nvPr/>
        </p:nvGrpSpPr>
        <p:grpSpPr>
          <a:xfrm>
            <a:off x="581967" y="5312351"/>
            <a:ext cx="12061372" cy="2189786"/>
            <a:chOff x="581967" y="5312351"/>
            <a:chExt cx="12061372" cy="2189786"/>
          </a:xfrm>
        </p:grpSpPr>
        <p:sp>
          <p:nvSpPr>
            <p:cNvPr id="13" name="TextBox 4">
              <a:extLst>
                <a:ext uri="{FF2B5EF4-FFF2-40B4-BE49-F238E27FC236}">
                  <a16:creationId xmlns:a16="http://schemas.microsoft.com/office/drawing/2014/main" id="{03B03918-E7BB-EB4E-901A-8F79F2AD8756}"/>
                </a:ext>
              </a:extLst>
            </p:cNvPr>
            <p:cNvSpPr txBox="1">
              <a:spLocks noChangeArrowheads="1"/>
            </p:cNvSpPr>
            <p:nvPr/>
          </p:nvSpPr>
          <p:spPr bwMode="auto">
            <a:xfrm>
              <a:off x="581967" y="6825029"/>
              <a:ext cx="12061372"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r>
                <a:rPr lang="en-US" sz="2800" dirty="0">
                  <a:solidFill>
                    <a:srgbClr val="0070C0"/>
                  </a:solidFill>
                  <a:latin typeface="Helvetica Neue"/>
                </a:rPr>
                <a:t>indoor resident behavior captured by sensors is a Markov process</a:t>
              </a:r>
            </a:p>
            <a:p>
              <a:pPr algn="just"/>
              <a:endParaRPr lang="en-US" sz="1000" dirty="0">
                <a:solidFill>
                  <a:srgbClr val="7A0816"/>
                </a:solidFill>
                <a:latin typeface="Helvetica Neue"/>
              </a:endParaRPr>
            </a:p>
          </p:txBody>
        </p:sp>
        <p:cxnSp>
          <p:nvCxnSpPr>
            <p:cNvPr id="3" name="Straight Arrow Connector 2">
              <a:extLst>
                <a:ext uri="{FF2B5EF4-FFF2-40B4-BE49-F238E27FC236}">
                  <a16:creationId xmlns:a16="http://schemas.microsoft.com/office/drawing/2014/main" id="{754BAFF0-1212-2D41-9CC1-9ED457D62E4B}"/>
                </a:ext>
              </a:extLst>
            </p:cNvPr>
            <p:cNvCxnSpPr/>
            <p:nvPr/>
          </p:nvCxnSpPr>
          <p:spPr>
            <a:xfrm>
              <a:off x="5781234" y="5312351"/>
              <a:ext cx="0" cy="1363388"/>
            </a:xfrm>
            <a:prstGeom prst="straightConnector1">
              <a:avLst/>
            </a:prstGeom>
            <a:noFill/>
            <a:ln w="57150" cap="flat">
              <a:solidFill>
                <a:srgbClr val="0070C0"/>
              </a:solidFill>
              <a:prstDash val="solid"/>
              <a:miter lim="400000"/>
              <a:tailEnd type="triangle"/>
            </a:ln>
            <a:effectLst/>
            <a:sp3d/>
          </p:spPr>
          <p:style>
            <a:lnRef idx="0">
              <a:scrgbClr r="0" g="0" b="0"/>
            </a:lnRef>
            <a:fillRef idx="0">
              <a:scrgbClr r="0" g="0" b="0"/>
            </a:fillRef>
            <a:effectRef idx="0">
              <a:scrgbClr r="0" g="0" b="0"/>
            </a:effectRef>
            <a:fontRef idx="none"/>
          </p:style>
        </p:cxnSp>
      </p:grpSp>
      <p:sp>
        <p:nvSpPr>
          <p:cNvPr id="24" name="TextBox 4">
            <a:extLst>
              <a:ext uri="{FF2B5EF4-FFF2-40B4-BE49-F238E27FC236}">
                <a16:creationId xmlns:a16="http://schemas.microsoft.com/office/drawing/2014/main" id="{99922B36-A05D-8B4F-968E-56A464F5F855}"/>
              </a:ext>
            </a:extLst>
          </p:cNvPr>
          <p:cNvSpPr txBox="1">
            <a:spLocks noChangeArrowheads="1"/>
          </p:cNvSpPr>
          <p:nvPr/>
        </p:nvSpPr>
        <p:spPr bwMode="auto">
          <a:xfrm>
            <a:off x="285647" y="2645015"/>
            <a:ext cx="12061372"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l"/>
            <a:endParaRPr lang="en-US" sz="3000" dirty="0">
              <a:solidFill>
                <a:schemeClr val="tx1">
                  <a:lumMod val="95000"/>
                  <a:lumOff val="5000"/>
                </a:schemeClr>
              </a:solidFill>
              <a:latin typeface="Helvetica Neue"/>
            </a:endParaRPr>
          </a:p>
          <a:p>
            <a:pPr algn="l"/>
            <a:r>
              <a:rPr lang="en-US" sz="3000" dirty="0">
                <a:solidFill>
                  <a:schemeClr val="tx1">
                    <a:lumMod val="95000"/>
                    <a:lumOff val="5000"/>
                  </a:schemeClr>
                </a:solidFill>
                <a:latin typeface="Helvetica Neue"/>
              </a:rPr>
              <a:t>2.  A Pareto distribution is a special case of </a:t>
            </a:r>
            <a:r>
              <a:rPr lang="en-US" sz="3000" dirty="0" err="1">
                <a:solidFill>
                  <a:schemeClr val="tx1">
                    <a:lumMod val="95000"/>
                    <a:lumOff val="5000"/>
                  </a:schemeClr>
                </a:solidFill>
                <a:latin typeface="Helvetica Neue"/>
              </a:rPr>
              <a:t>Lévy</a:t>
            </a:r>
            <a:r>
              <a:rPr lang="en-US" sz="3000" dirty="0">
                <a:solidFill>
                  <a:schemeClr val="tx1">
                    <a:lumMod val="95000"/>
                    <a:lumOff val="5000"/>
                  </a:schemeClr>
                </a:solidFill>
                <a:latin typeface="Helvetica Neue"/>
              </a:rPr>
              <a:t> flight </a:t>
            </a:r>
          </a:p>
          <a:p>
            <a:pPr algn="l"/>
            <a:endParaRPr lang="en-US" sz="1000" dirty="0">
              <a:solidFill>
                <a:schemeClr val="tx1">
                  <a:lumMod val="95000"/>
                  <a:lumOff val="5000"/>
                </a:schemeClr>
              </a:solidFill>
              <a:latin typeface="Helvetica Neue"/>
            </a:endParaRPr>
          </a:p>
        </p:txBody>
      </p:sp>
      <p:sp>
        <p:nvSpPr>
          <p:cNvPr id="25" name="TextBox 4">
            <a:extLst>
              <a:ext uri="{FF2B5EF4-FFF2-40B4-BE49-F238E27FC236}">
                <a16:creationId xmlns:a16="http://schemas.microsoft.com/office/drawing/2014/main" id="{8AEA60F9-74B4-624C-AD6A-EE9BA70A6847}"/>
              </a:ext>
            </a:extLst>
          </p:cNvPr>
          <p:cNvSpPr txBox="1">
            <a:spLocks noChangeArrowheads="1"/>
          </p:cNvSpPr>
          <p:nvPr/>
        </p:nvSpPr>
        <p:spPr bwMode="auto">
          <a:xfrm>
            <a:off x="354687" y="3737139"/>
            <a:ext cx="12061372"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514350" indent="-514350" algn="l">
              <a:buFontTx/>
              <a:buAutoNum type="arabicPeriod"/>
            </a:pPr>
            <a:endParaRPr lang="en-US" sz="3000" dirty="0">
              <a:solidFill>
                <a:schemeClr val="tx1">
                  <a:lumMod val="95000"/>
                  <a:lumOff val="5000"/>
                </a:schemeClr>
              </a:solidFill>
              <a:latin typeface="Helvetica Neue"/>
            </a:endParaRPr>
          </a:p>
          <a:p>
            <a:pPr algn="l"/>
            <a:r>
              <a:rPr lang="en-US" sz="3000" dirty="0">
                <a:solidFill>
                  <a:schemeClr val="tx1">
                    <a:lumMod val="95000"/>
                    <a:lumOff val="5000"/>
                  </a:schemeClr>
                </a:solidFill>
                <a:latin typeface="Helvetica Neue"/>
              </a:rPr>
              <a:t>3.  A </a:t>
            </a:r>
            <a:r>
              <a:rPr lang="en-US" sz="3000" dirty="0" err="1">
                <a:solidFill>
                  <a:schemeClr val="tx1">
                    <a:lumMod val="95000"/>
                    <a:lumOff val="5000"/>
                  </a:schemeClr>
                </a:solidFill>
                <a:latin typeface="Helvetica Neue"/>
              </a:rPr>
              <a:t>Lévy</a:t>
            </a:r>
            <a:r>
              <a:rPr lang="en-US" sz="3000" dirty="0">
                <a:solidFill>
                  <a:schemeClr val="tx1">
                    <a:lumMod val="95000"/>
                    <a:lumOff val="5000"/>
                  </a:schemeClr>
                </a:solidFill>
                <a:latin typeface="Helvetica Neue"/>
              </a:rPr>
              <a:t> flight is a Markovian stochastic process </a:t>
            </a:r>
          </a:p>
          <a:p>
            <a:pPr marL="514350" indent="-514350" algn="l">
              <a:buFontTx/>
              <a:buAutoNum type="arabicPeriod"/>
            </a:pPr>
            <a:endParaRPr lang="en-US" sz="3000" dirty="0">
              <a:solidFill>
                <a:schemeClr val="tx1">
                  <a:lumMod val="95000"/>
                  <a:lumOff val="5000"/>
                </a:schemeClr>
              </a:solidFill>
              <a:latin typeface="Helvetica Neue"/>
            </a:endParaRPr>
          </a:p>
          <a:p>
            <a:pPr algn="l"/>
            <a:endParaRPr lang="en-US" sz="1000" dirty="0">
              <a:solidFill>
                <a:schemeClr val="tx1">
                  <a:lumMod val="95000"/>
                  <a:lumOff val="5000"/>
                </a:schemeClr>
              </a:solidFill>
              <a:latin typeface="Helvetica Neue"/>
            </a:endParaRPr>
          </a:p>
        </p:txBody>
      </p:sp>
    </p:spTree>
    <p:extLst>
      <p:ext uri="{BB962C8B-B14F-4D97-AF65-F5344CB8AC3E}">
        <p14:creationId xmlns:p14="http://schemas.microsoft.com/office/powerpoint/2010/main" val="6304067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4" grpId="0"/>
      <p:bldP spid="2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lide Number"/>
          <p:cNvSpPr txBox="1">
            <a:spLocks noGrp="1"/>
          </p:cNvSpPr>
          <p:nvPr>
            <p:ph type="sldNum" sz="quarter" idx="2"/>
          </p:nvPr>
        </p:nvSpPr>
        <p:spPr>
          <a:xfrm>
            <a:off x="6385373" y="9296400"/>
            <a:ext cx="227280" cy="32430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38</a:t>
            </a:fld>
            <a:endParaRPr dirty="0"/>
          </a:p>
        </p:txBody>
      </p:sp>
      <p:sp>
        <p:nvSpPr>
          <p:cNvPr id="9" name="TextBox 4">
            <a:extLst>
              <a:ext uri="{FF2B5EF4-FFF2-40B4-BE49-F238E27FC236}">
                <a16:creationId xmlns:a16="http://schemas.microsoft.com/office/drawing/2014/main" id="{A5A3BB1A-C5EA-594B-BDBA-779D46E991FB}"/>
              </a:ext>
            </a:extLst>
          </p:cNvPr>
          <p:cNvSpPr txBox="1">
            <a:spLocks noChangeArrowheads="1"/>
          </p:cNvSpPr>
          <p:nvPr/>
        </p:nvSpPr>
        <p:spPr bwMode="auto">
          <a:xfrm>
            <a:off x="285647" y="1399003"/>
            <a:ext cx="12061372"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endParaRPr lang="en-US" sz="1000" dirty="0">
              <a:solidFill>
                <a:srgbClr val="0070C0"/>
              </a:solidFill>
              <a:latin typeface="Helvetica Neue"/>
            </a:endParaRPr>
          </a:p>
          <a:p>
            <a:pPr algn="just"/>
            <a:r>
              <a:rPr lang="en-US" sz="3000" dirty="0">
                <a:solidFill>
                  <a:srgbClr val="0070C0"/>
                </a:solidFill>
                <a:latin typeface="Helvetica Neue"/>
              </a:rPr>
              <a:t>Current measures</a:t>
            </a:r>
          </a:p>
          <a:p>
            <a:pPr algn="just"/>
            <a:endParaRPr lang="en-US" sz="1000" dirty="0">
              <a:solidFill>
                <a:srgbClr val="0070C0"/>
              </a:solidFill>
              <a:latin typeface="Helvetica Neue"/>
            </a:endParaRPr>
          </a:p>
        </p:txBody>
      </p:sp>
      <p:sp>
        <p:nvSpPr>
          <p:cNvPr id="10" name="Formal Models of Indoor Behavior">
            <a:extLst>
              <a:ext uri="{FF2B5EF4-FFF2-40B4-BE49-F238E27FC236}">
                <a16:creationId xmlns:a16="http://schemas.microsoft.com/office/drawing/2014/main" id="{94496528-53B8-1C44-B670-0D0E11939965}"/>
              </a:ext>
            </a:extLst>
          </p:cNvPr>
          <p:cNvSpPr txBox="1"/>
          <p:nvPr/>
        </p:nvSpPr>
        <p:spPr>
          <a:xfrm>
            <a:off x="285647" y="463191"/>
            <a:ext cx="10991174" cy="742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fontScale="77500" lnSpcReduction="20000"/>
          </a:bodyPr>
          <a:lstStyle>
            <a:lvl1pPr algn="l" defTabSz="525779">
              <a:defRPr sz="4230">
                <a:solidFill>
                  <a:srgbClr val="7A0816"/>
                </a:solidFill>
              </a:defRPr>
            </a:lvl1pPr>
          </a:lstStyle>
          <a:p>
            <a:r>
              <a:rPr lang="en-US" sz="4400" dirty="0">
                <a:solidFill>
                  <a:srgbClr val="0070C0"/>
                </a:solidFill>
              </a:rPr>
              <a:t>Markov Model of Indoor Behavior – Order Selection</a:t>
            </a:r>
          </a:p>
        </p:txBody>
      </p:sp>
      <p:grpSp>
        <p:nvGrpSpPr>
          <p:cNvPr id="17" name="Group 16">
            <a:extLst>
              <a:ext uri="{FF2B5EF4-FFF2-40B4-BE49-F238E27FC236}">
                <a16:creationId xmlns:a16="http://schemas.microsoft.com/office/drawing/2014/main" id="{BE1CE880-75CA-984E-A353-672524B114A1}"/>
              </a:ext>
            </a:extLst>
          </p:cNvPr>
          <p:cNvGrpSpPr/>
          <p:nvPr/>
        </p:nvGrpSpPr>
        <p:grpSpPr>
          <a:xfrm>
            <a:off x="384398" y="2145330"/>
            <a:ext cx="13101528" cy="2318583"/>
            <a:chOff x="384398" y="2145330"/>
            <a:chExt cx="13101528" cy="2318583"/>
          </a:xfrm>
        </p:grpSpPr>
        <p:pic>
          <p:nvPicPr>
            <p:cNvPr id="12" name="Picture 11" descr="A picture containing table&#10;&#10;Description automatically generated">
              <a:extLst>
                <a:ext uri="{FF2B5EF4-FFF2-40B4-BE49-F238E27FC236}">
                  <a16:creationId xmlns:a16="http://schemas.microsoft.com/office/drawing/2014/main" id="{41D5ED4A-42C8-D24E-9300-089DE4293C31}"/>
                </a:ext>
              </a:extLst>
            </p:cNvPr>
            <p:cNvPicPr>
              <a:picLocks noChangeAspect="1"/>
            </p:cNvPicPr>
            <p:nvPr/>
          </p:nvPicPr>
          <p:blipFill rotWithShape="1">
            <a:blip r:embed="rId3">
              <a:extLst>
                <a:ext uri="{28A0092B-C50C-407E-A947-70E740481C1C}">
                  <a14:useLocalDpi xmlns:a14="http://schemas.microsoft.com/office/drawing/2010/main" val="0"/>
                </a:ext>
              </a:extLst>
            </a:blip>
            <a:srcRect l="10980" t="37850" r="6598" b="7228"/>
            <a:stretch/>
          </p:blipFill>
          <p:spPr>
            <a:xfrm>
              <a:off x="384398" y="2405940"/>
              <a:ext cx="5396836" cy="761541"/>
            </a:xfrm>
            <a:prstGeom prst="rect">
              <a:avLst/>
            </a:prstGeom>
          </p:spPr>
        </p:pic>
        <p:grpSp>
          <p:nvGrpSpPr>
            <p:cNvPr id="5" name="Group 4">
              <a:extLst>
                <a:ext uri="{FF2B5EF4-FFF2-40B4-BE49-F238E27FC236}">
                  <a16:creationId xmlns:a16="http://schemas.microsoft.com/office/drawing/2014/main" id="{F817228D-6A28-C046-AAB5-D5941C244CA0}"/>
                </a:ext>
              </a:extLst>
            </p:cNvPr>
            <p:cNvGrpSpPr/>
            <p:nvPr/>
          </p:nvGrpSpPr>
          <p:grpSpPr>
            <a:xfrm>
              <a:off x="6947014" y="2145330"/>
              <a:ext cx="6538912" cy="2318583"/>
              <a:chOff x="7200615" y="2264494"/>
              <a:chExt cx="6538912" cy="2318583"/>
            </a:xfrm>
          </p:grpSpPr>
          <p:sp>
            <p:nvSpPr>
              <p:cNvPr id="2" name="TextBox 1">
                <a:extLst>
                  <a:ext uri="{FF2B5EF4-FFF2-40B4-BE49-F238E27FC236}">
                    <a16:creationId xmlns:a16="http://schemas.microsoft.com/office/drawing/2014/main" id="{E14CF7A3-7C9D-2349-AB53-38F8EFFD7D2C}"/>
                  </a:ext>
                </a:extLst>
              </p:cNvPr>
              <p:cNvSpPr txBox="1"/>
              <p:nvPr/>
            </p:nvSpPr>
            <p:spPr>
              <a:xfrm>
                <a:off x="8814115" y="2264494"/>
                <a:ext cx="4925412"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lnSpc>
                    <a:spcPct val="200000"/>
                  </a:lnSpc>
                </a:pPr>
                <a:r>
                  <a:rPr lang="en-US" b="0" dirty="0"/>
                  <a:t>: maximum likelihood estimate</a:t>
                </a:r>
              </a:p>
              <a:p>
                <a:pPr algn="l">
                  <a:lnSpc>
                    <a:spcPct val="200000"/>
                  </a:lnSpc>
                </a:pPr>
                <a:r>
                  <a:rPr lang="en-US" b="0" dirty="0"/>
                  <a:t>: likelihood of the model</a:t>
                </a:r>
              </a:p>
              <a:p>
                <a:pPr algn="l">
                  <a:lnSpc>
                    <a:spcPct val="200000"/>
                  </a:lnSpc>
                </a:pPr>
                <a:r>
                  <a:rPr lang="en-US" b="0" dirty="0"/>
                  <a:t>: # of model parameters</a:t>
                </a:r>
              </a:p>
            </p:txBody>
          </p:sp>
          <p:pic>
            <p:nvPicPr>
              <p:cNvPr id="8" name="Picture 7" descr="A picture containing table&#10;&#10;Description automatically generated">
                <a:extLst>
                  <a:ext uri="{FF2B5EF4-FFF2-40B4-BE49-F238E27FC236}">
                    <a16:creationId xmlns:a16="http://schemas.microsoft.com/office/drawing/2014/main" id="{531AACBA-6970-CA4B-8C3C-065B75033A79}"/>
                  </a:ext>
                </a:extLst>
              </p:cNvPr>
              <p:cNvPicPr>
                <a:picLocks noChangeAspect="1"/>
              </p:cNvPicPr>
              <p:nvPr/>
            </p:nvPicPr>
            <p:blipFill rotWithShape="1">
              <a:blip r:embed="rId3">
                <a:extLst>
                  <a:ext uri="{28A0092B-C50C-407E-A947-70E740481C1C}">
                    <a14:useLocalDpi xmlns:a14="http://schemas.microsoft.com/office/drawing/2010/main" val="0"/>
                  </a:ext>
                </a:extLst>
              </a:blip>
              <a:srcRect l="49806" t="37850" r="23974" b="8482"/>
              <a:stretch/>
            </p:blipFill>
            <p:spPr>
              <a:xfrm>
                <a:off x="7200615" y="3135054"/>
                <a:ext cx="1474238" cy="639007"/>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8D0ABEAF-545B-0943-A7AE-4BE35F991433}"/>
                      </a:ext>
                    </a:extLst>
                  </p:cNvPr>
                  <p:cNvSpPr/>
                  <p:nvPr/>
                </p:nvSpPr>
                <p:spPr>
                  <a:xfrm>
                    <a:off x="8165527" y="2459765"/>
                    <a:ext cx="451790" cy="477118"/>
                  </a:xfrm>
                  <a:prstGeom prst="rect">
                    <a:avLst/>
                  </a:prstGeom>
                </p:spPr>
                <p:txBody>
                  <a:bodyPr wrap="none">
                    <a:spAutoFit/>
                  </a:bodyPr>
                  <a:lstStyle/>
                  <a:p>
                    <a14:m>
                      <m:oMath xmlns:m="http://schemas.openxmlformats.org/officeDocument/2006/math">
                        <m:acc>
                          <m:accPr>
                            <m:chr m:val="̂"/>
                            <m:ctrlPr>
                              <a:rPr lang="en-US" b="0" i="1">
                                <a:latin typeface="Cambria Math" panose="02040503050406030204" pitchFamily="18" charset="0"/>
                              </a:rPr>
                            </m:ctrlPr>
                          </m:accPr>
                          <m:e>
                            <m:r>
                              <a:rPr lang="en-US" b="0" i="1">
                                <a:latin typeface="Cambria Math" panose="02040503050406030204" pitchFamily="18" charset="0"/>
                              </a:rPr>
                              <m:t>𝜃</m:t>
                            </m:r>
                          </m:e>
                        </m:acc>
                      </m:oMath>
                    </a14:m>
                    <a:r>
                      <a:rPr lang="en-US" b="0" dirty="0"/>
                      <a:t> </a:t>
                    </a:r>
                    <a:endParaRPr lang="en-US" dirty="0"/>
                  </a:p>
                </p:txBody>
              </p:sp>
            </mc:Choice>
            <mc:Fallback xmlns="">
              <p:sp>
                <p:nvSpPr>
                  <p:cNvPr id="3" name="Rectangle 2">
                    <a:extLst>
                      <a:ext uri="{FF2B5EF4-FFF2-40B4-BE49-F238E27FC236}">
                        <a16:creationId xmlns:a16="http://schemas.microsoft.com/office/drawing/2014/main" id="{8D0ABEAF-545B-0943-A7AE-4BE35F991433}"/>
                      </a:ext>
                    </a:extLst>
                  </p:cNvPr>
                  <p:cNvSpPr>
                    <a:spLocks noRot="1" noChangeAspect="1" noMove="1" noResize="1" noEditPoints="1" noAdjustHandles="1" noChangeArrowheads="1" noChangeShapeType="1" noTextEdit="1"/>
                  </p:cNvSpPr>
                  <p:nvPr/>
                </p:nvSpPr>
                <p:spPr>
                  <a:xfrm>
                    <a:off x="8165527" y="2459765"/>
                    <a:ext cx="451790" cy="477118"/>
                  </a:xfrm>
                  <a:prstGeom prst="rect">
                    <a:avLst/>
                  </a:prstGeom>
                  <a:blipFill>
                    <a:blip r:embed="rId4"/>
                    <a:stretch>
                      <a:fillRect t="-5128"/>
                    </a:stretch>
                  </a:blipFill>
                </p:spPr>
                <p:txBody>
                  <a:bodyPr/>
                  <a:lstStyle/>
                  <a:p>
                    <a:r>
                      <a:rPr lang="en-US">
                        <a:noFill/>
                      </a:rPr>
                      <a:t> </a:t>
                    </a:r>
                  </a:p>
                </p:txBody>
              </p:sp>
            </mc:Fallback>
          </mc:AlternateContent>
          <p:pic>
            <p:nvPicPr>
              <p:cNvPr id="13" name="Picture 12" descr="A picture containing table&#10;&#10;Description automatically generated">
                <a:extLst>
                  <a:ext uri="{FF2B5EF4-FFF2-40B4-BE49-F238E27FC236}">
                    <a16:creationId xmlns:a16="http://schemas.microsoft.com/office/drawing/2014/main" id="{BE252363-1C94-574C-A849-B173C9CCAE4A}"/>
                  </a:ext>
                </a:extLst>
              </p:cNvPr>
              <p:cNvPicPr>
                <a:picLocks noChangeAspect="1"/>
              </p:cNvPicPr>
              <p:nvPr/>
            </p:nvPicPr>
            <p:blipFill rotWithShape="1">
              <a:blip r:embed="rId3">
                <a:extLst>
                  <a:ext uri="{28A0092B-C50C-407E-A947-70E740481C1C}">
                    <a14:useLocalDpi xmlns:a14="http://schemas.microsoft.com/office/drawing/2010/main" val="0"/>
                  </a:ext>
                </a:extLst>
              </a:blip>
              <a:srcRect l="88817" t="37850" r="6598" b="13722"/>
              <a:stretch/>
            </p:blipFill>
            <p:spPr>
              <a:xfrm>
                <a:off x="8275828" y="3972233"/>
                <a:ext cx="245300" cy="548640"/>
              </a:xfrm>
              <a:prstGeom prst="rect">
                <a:avLst/>
              </a:prstGeom>
            </p:spPr>
          </p:pic>
        </p:grpSp>
      </p:grpSp>
      <p:grpSp>
        <p:nvGrpSpPr>
          <p:cNvPr id="18" name="Group 17">
            <a:extLst>
              <a:ext uri="{FF2B5EF4-FFF2-40B4-BE49-F238E27FC236}">
                <a16:creationId xmlns:a16="http://schemas.microsoft.com/office/drawing/2014/main" id="{571DFD51-9C13-C64A-9259-A5738F6EE1C7}"/>
              </a:ext>
            </a:extLst>
          </p:cNvPr>
          <p:cNvGrpSpPr/>
          <p:nvPr/>
        </p:nvGrpSpPr>
        <p:grpSpPr>
          <a:xfrm>
            <a:off x="304335" y="4645352"/>
            <a:ext cx="10238468" cy="3881535"/>
            <a:chOff x="304335" y="4645352"/>
            <a:chExt cx="10238468" cy="3881535"/>
          </a:xfrm>
        </p:grpSpPr>
        <p:pic>
          <p:nvPicPr>
            <p:cNvPr id="11" name="Picture 10" descr="A screenshot of a cell phone&#10;&#10;Description automatically generated">
              <a:extLst>
                <a:ext uri="{FF2B5EF4-FFF2-40B4-BE49-F238E27FC236}">
                  <a16:creationId xmlns:a16="http://schemas.microsoft.com/office/drawing/2014/main" id="{BE3DFC7D-AF31-2140-8B12-C4C92BF9D503}"/>
                </a:ext>
              </a:extLst>
            </p:cNvPr>
            <p:cNvPicPr>
              <a:picLocks noChangeAspect="1"/>
            </p:cNvPicPr>
            <p:nvPr/>
          </p:nvPicPr>
          <p:blipFill rotWithShape="1">
            <a:blip r:embed="rId5">
              <a:extLst>
                <a:ext uri="{28A0092B-C50C-407E-A947-70E740481C1C}">
                  <a14:useLocalDpi xmlns:a14="http://schemas.microsoft.com/office/drawing/2010/main" val="0"/>
                </a:ext>
              </a:extLst>
            </a:blip>
            <a:srcRect l="9407" t="7775" r="10885" b="4971"/>
            <a:stretch/>
          </p:blipFill>
          <p:spPr>
            <a:xfrm>
              <a:off x="304335" y="4645352"/>
              <a:ext cx="6624734" cy="3881535"/>
            </a:xfrm>
            <a:prstGeom prst="rect">
              <a:avLst/>
            </a:prstGeom>
          </p:spPr>
        </p:pic>
        <p:grpSp>
          <p:nvGrpSpPr>
            <p:cNvPr id="15" name="Group 14">
              <a:extLst>
                <a:ext uri="{FF2B5EF4-FFF2-40B4-BE49-F238E27FC236}">
                  <a16:creationId xmlns:a16="http://schemas.microsoft.com/office/drawing/2014/main" id="{D580344D-1B28-2243-960B-CA3E49E60B44}"/>
                </a:ext>
              </a:extLst>
            </p:cNvPr>
            <p:cNvGrpSpPr/>
            <p:nvPr/>
          </p:nvGrpSpPr>
          <p:grpSpPr>
            <a:xfrm>
              <a:off x="8022227" y="5351892"/>
              <a:ext cx="2520576" cy="620278"/>
              <a:chOff x="8275828" y="4520873"/>
              <a:chExt cx="2520576" cy="620278"/>
            </a:xfrm>
          </p:grpSpPr>
          <p:pic>
            <p:nvPicPr>
              <p:cNvPr id="14" name="Picture 13" descr="A screenshot of a cell phone&#10;&#10;Description automatically generated">
                <a:extLst>
                  <a:ext uri="{FF2B5EF4-FFF2-40B4-BE49-F238E27FC236}">
                    <a16:creationId xmlns:a16="http://schemas.microsoft.com/office/drawing/2014/main" id="{61AC5611-1A62-A74B-9B09-B6BDB4FF4A48}"/>
                  </a:ext>
                </a:extLst>
              </p:cNvPr>
              <p:cNvPicPr>
                <a:picLocks noChangeAspect="1"/>
              </p:cNvPicPr>
              <p:nvPr/>
            </p:nvPicPr>
            <p:blipFill rotWithShape="1">
              <a:blip r:embed="rId5">
                <a:extLst>
                  <a:ext uri="{28A0092B-C50C-407E-A947-70E740481C1C}">
                    <a14:useLocalDpi xmlns:a14="http://schemas.microsoft.com/office/drawing/2010/main" val="0"/>
                  </a:ext>
                </a:extLst>
              </a:blip>
              <a:srcRect l="53193" t="19770" r="41868" b="70162"/>
              <a:stretch/>
            </p:blipFill>
            <p:spPr>
              <a:xfrm>
                <a:off x="8275828" y="4693280"/>
                <a:ext cx="410547" cy="447871"/>
              </a:xfrm>
              <a:prstGeom prst="rect">
                <a:avLst/>
              </a:prstGeom>
            </p:spPr>
          </p:pic>
          <p:sp>
            <p:nvSpPr>
              <p:cNvPr id="7" name="Rectangle 6">
                <a:extLst>
                  <a:ext uri="{FF2B5EF4-FFF2-40B4-BE49-F238E27FC236}">
                    <a16:creationId xmlns:a16="http://schemas.microsoft.com/office/drawing/2014/main" id="{C672B4F9-94B2-1B40-A017-25E1724FAC9F}"/>
                  </a:ext>
                </a:extLst>
              </p:cNvPr>
              <p:cNvSpPr/>
              <p:nvPr/>
            </p:nvSpPr>
            <p:spPr>
              <a:xfrm>
                <a:off x="8822787" y="4520873"/>
                <a:ext cx="1973617" cy="575350"/>
              </a:xfrm>
              <a:prstGeom prst="rect">
                <a:avLst/>
              </a:prstGeom>
            </p:spPr>
            <p:txBody>
              <a:bodyPr wrap="none">
                <a:spAutoFit/>
              </a:bodyPr>
              <a:lstStyle/>
              <a:p>
                <a:pPr algn="l">
                  <a:lnSpc>
                    <a:spcPct val="150000"/>
                  </a:lnSpc>
                </a:pPr>
                <a:r>
                  <a:rPr lang="en-US" b="0" dirty="0"/>
                  <a:t>: sample size</a:t>
                </a:r>
              </a:p>
            </p:txBody>
          </p:sp>
        </p:grpSp>
      </p:grpSp>
      <p:grpSp>
        <p:nvGrpSpPr>
          <p:cNvPr id="28" name="Group 27">
            <a:extLst>
              <a:ext uri="{FF2B5EF4-FFF2-40B4-BE49-F238E27FC236}">
                <a16:creationId xmlns:a16="http://schemas.microsoft.com/office/drawing/2014/main" id="{64A4992B-AB3F-4D4C-BB0C-DFA4E903F182}"/>
              </a:ext>
            </a:extLst>
          </p:cNvPr>
          <p:cNvGrpSpPr/>
          <p:nvPr/>
        </p:nvGrpSpPr>
        <p:grpSpPr>
          <a:xfrm>
            <a:off x="2822752" y="3303065"/>
            <a:ext cx="3765822" cy="1024563"/>
            <a:chOff x="2822752" y="3303065"/>
            <a:chExt cx="3765822" cy="1024563"/>
          </a:xfrm>
        </p:grpSpPr>
        <p:sp>
          <p:nvSpPr>
            <p:cNvPr id="25" name="Oval Callout 24">
              <a:extLst>
                <a:ext uri="{FF2B5EF4-FFF2-40B4-BE49-F238E27FC236}">
                  <a16:creationId xmlns:a16="http://schemas.microsoft.com/office/drawing/2014/main" id="{BABBB9EE-35F0-B646-AD55-29DA6E534A09}"/>
                </a:ext>
              </a:extLst>
            </p:cNvPr>
            <p:cNvSpPr/>
            <p:nvPr/>
          </p:nvSpPr>
          <p:spPr>
            <a:xfrm>
              <a:off x="2822752" y="3303065"/>
              <a:ext cx="3765822" cy="1024563"/>
            </a:xfrm>
            <a:prstGeom prst="wedgeEllipseCallout">
              <a:avLst>
                <a:gd name="adj1" fmla="val -9436"/>
                <a:gd name="adj2" fmla="val 88000"/>
              </a:avLst>
            </a:prstGeom>
            <a:noFill/>
            <a:ln w="34925"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27" name="TextBox 26">
              <a:extLst>
                <a:ext uri="{FF2B5EF4-FFF2-40B4-BE49-F238E27FC236}">
                  <a16:creationId xmlns:a16="http://schemas.microsoft.com/office/drawing/2014/main" id="{13F2D414-3250-7845-912C-9A116551A0B7}"/>
                </a:ext>
              </a:extLst>
            </p:cNvPr>
            <p:cNvSpPr txBox="1"/>
            <p:nvPr/>
          </p:nvSpPr>
          <p:spPr>
            <a:xfrm>
              <a:off x="3265994" y="3579384"/>
              <a:ext cx="251350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lvl="1" indent="0"/>
              <a:r>
                <a:rPr kumimoji="0" lang="en-US" i="0" u="none" strike="noStrike" cap="none" spc="0" normalizeH="0" baseline="0" dirty="0">
                  <a:ln>
                    <a:noFill/>
                  </a:ln>
                  <a:solidFill>
                    <a:srgbClr val="0070C0"/>
                  </a:solidFill>
                  <a:effectLst/>
                  <a:uFillTx/>
                  <a:latin typeface="Helvetica Neue"/>
                  <a:ea typeface="Helvetica Neue"/>
                  <a:cs typeface="Helvetica Neue"/>
                  <a:sym typeface="Helvetica Neue"/>
                </a:rPr>
                <a:t>Good if N/K &lt; 40</a:t>
              </a:r>
            </a:p>
          </p:txBody>
        </p:sp>
      </p:grpSp>
      <p:cxnSp>
        <p:nvCxnSpPr>
          <p:cNvPr id="30" name="Straight Connector 29">
            <a:extLst>
              <a:ext uri="{FF2B5EF4-FFF2-40B4-BE49-F238E27FC236}">
                <a16:creationId xmlns:a16="http://schemas.microsoft.com/office/drawing/2014/main" id="{36523461-C3C6-1C4A-B2A1-8DA6E06F669B}"/>
              </a:ext>
            </a:extLst>
          </p:cNvPr>
          <p:cNvCxnSpPr/>
          <p:nvPr/>
        </p:nvCxnSpPr>
        <p:spPr>
          <a:xfrm>
            <a:off x="596475" y="5094514"/>
            <a:ext cx="6885992" cy="0"/>
          </a:xfrm>
          <a:prstGeom prst="line">
            <a:avLst/>
          </a:prstGeom>
          <a:ln w="53975">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8E3DB326-8DAF-9E42-9A6B-7BEFD656B003}"/>
              </a:ext>
            </a:extLst>
          </p:cNvPr>
          <p:cNvGrpSpPr/>
          <p:nvPr/>
        </p:nvGrpSpPr>
        <p:grpSpPr>
          <a:xfrm>
            <a:off x="4522748" y="5672423"/>
            <a:ext cx="2788755" cy="1980984"/>
            <a:chOff x="4522748" y="5672423"/>
            <a:chExt cx="2788755" cy="1980984"/>
          </a:xfrm>
        </p:grpSpPr>
        <p:sp>
          <p:nvSpPr>
            <p:cNvPr id="22" name="Oval 21">
              <a:extLst>
                <a:ext uri="{FF2B5EF4-FFF2-40B4-BE49-F238E27FC236}">
                  <a16:creationId xmlns:a16="http://schemas.microsoft.com/office/drawing/2014/main" id="{9177B2E0-E8A2-5F45-9C1E-8843455A7FA7}"/>
                </a:ext>
              </a:extLst>
            </p:cNvPr>
            <p:cNvSpPr/>
            <p:nvPr/>
          </p:nvSpPr>
          <p:spPr>
            <a:xfrm>
              <a:off x="4522748" y="5672423"/>
              <a:ext cx="2605840" cy="935384"/>
            </a:xfrm>
            <a:prstGeom prst="ellipse">
              <a:avLst/>
            </a:prstGeom>
            <a:noFill/>
            <a:ln w="47625"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33" name="Oval 32">
              <a:extLst>
                <a:ext uri="{FF2B5EF4-FFF2-40B4-BE49-F238E27FC236}">
                  <a16:creationId xmlns:a16="http://schemas.microsoft.com/office/drawing/2014/main" id="{CA0D2947-FAD1-CD4F-8F20-7A2E10700801}"/>
                </a:ext>
              </a:extLst>
            </p:cNvPr>
            <p:cNvSpPr/>
            <p:nvPr/>
          </p:nvSpPr>
          <p:spPr>
            <a:xfrm>
              <a:off x="4705663" y="6718023"/>
              <a:ext cx="2605840" cy="935384"/>
            </a:xfrm>
            <a:prstGeom prst="ellipse">
              <a:avLst/>
            </a:prstGeom>
            <a:noFill/>
            <a:ln w="47625"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grpSp>
      <p:cxnSp>
        <p:nvCxnSpPr>
          <p:cNvPr id="35" name="Straight Connector 34">
            <a:extLst>
              <a:ext uri="{FF2B5EF4-FFF2-40B4-BE49-F238E27FC236}">
                <a16:creationId xmlns:a16="http://schemas.microsoft.com/office/drawing/2014/main" id="{FCCCEC3F-7731-4D40-A533-811272C91310}"/>
              </a:ext>
            </a:extLst>
          </p:cNvPr>
          <p:cNvCxnSpPr>
            <a:cxnSpLocks/>
          </p:cNvCxnSpPr>
          <p:nvPr/>
        </p:nvCxnSpPr>
        <p:spPr>
          <a:xfrm>
            <a:off x="242596" y="6161886"/>
            <a:ext cx="7239871" cy="0"/>
          </a:xfrm>
          <a:prstGeom prst="line">
            <a:avLst/>
          </a:prstGeom>
          <a:ln w="5397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493284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Box 4">
            <a:extLst>
              <a:ext uri="{FF2B5EF4-FFF2-40B4-BE49-F238E27FC236}">
                <a16:creationId xmlns:a16="http://schemas.microsoft.com/office/drawing/2014/main" id="{0072BAE0-272A-C348-ADD0-FD6DD03FF5C5}"/>
              </a:ext>
            </a:extLst>
          </p:cNvPr>
          <p:cNvSpPr txBox="1">
            <a:spLocks noChangeArrowheads="1"/>
          </p:cNvSpPr>
          <p:nvPr/>
        </p:nvSpPr>
        <p:spPr bwMode="auto">
          <a:xfrm>
            <a:off x="285647" y="1399003"/>
            <a:ext cx="12061372"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endParaRPr lang="en-US" sz="1000" dirty="0">
              <a:solidFill>
                <a:srgbClr val="0070C0"/>
              </a:solidFill>
              <a:latin typeface="Helvetica Neue"/>
            </a:endParaRPr>
          </a:p>
          <a:p>
            <a:pPr algn="just"/>
            <a:r>
              <a:rPr lang="en-US" sz="3000" dirty="0">
                <a:solidFill>
                  <a:srgbClr val="0070C0"/>
                </a:solidFill>
                <a:latin typeface="Helvetica Neue"/>
              </a:rPr>
              <a:t>Current measures</a:t>
            </a:r>
          </a:p>
          <a:p>
            <a:pPr algn="just"/>
            <a:endParaRPr lang="en-US" sz="1000" dirty="0">
              <a:solidFill>
                <a:srgbClr val="0070C0"/>
              </a:solidFill>
              <a:latin typeface="Helvetica Neue"/>
            </a:endParaRPr>
          </a:p>
        </p:txBody>
      </p:sp>
      <p:sp>
        <p:nvSpPr>
          <p:cNvPr id="10" name="Formal Models of Indoor Behavior">
            <a:extLst>
              <a:ext uri="{FF2B5EF4-FFF2-40B4-BE49-F238E27FC236}">
                <a16:creationId xmlns:a16="http://schemas.microsoft.com/office/drawing/2014/main" id="{426708DF-59D1-0F4D-ABDE-039331543A90}"/>
              </a:ext>
            </a:extLst>
          </p:cNvPr>
          <p:cNvSpPr txBox="1"/>
          <p:nvPr/>
        </p:nvSpPr>
        <p:spPr>
          <a:xfrm>
            <a:off x="285647" y="463191"/>
            <a:ext cx="10991174" cy="742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fontScale="77500" lnSpcReduction="20000"/>
          </a:bodyPr>
          <a:lstStyle>
            <a:lvl1pPr algn="l" defTabSz="525779">
              <a:defRPr sz="4230">
                <a:solidFill>
                  <a:srgbClr val="7A0816"/>
                </a:solidFill>
              </a:defRPr>
            </a:lvl1pPr>
          </a:lstStyle>
          <a:p>
            <a:r>
              <a:rPr lang="en-US" sz="4400" dirty="0">
                <a:solidFill>
                  <a:srgbClr val="0070C0"/>
                </a:solidFill>
              </a:rPr>
              <a:t>Markov Model of Indoor Behavior – Order Selection</a:t>
            </a:r>
          </a:p>
        </p:txBody>
      </p:sp>
      <p:grpSp>
        <p:nvGrpSpPr>
          <p:cNvPr id="6" name="Group 5">
            <a:extLst>
              <a:ext uri="{FF2B5EF4-FFF2-40B4-BE49-F238E27FC236}">
                <a16:creationId xmlns:a16="http://schemas.microsoft.com/office/drawing/2014/main" id="{567CFA83-CDDF-C243-B7DE-0B7C868E2B3E}"/>
              </a:ext>
            </a:extLst>
          </p:cNvPr>
          <p:cNvGrpSpPr/>
          <p:nvPr/>
        </p:nvGrpSpPr>
        <p:grpSpPr>
          <a:xfrm>
            <a:off x="1445208" y="2127379"/>
            <a:ext cx="10114384" cy="7415753"/>
            <a:chOff x="1445208" y="2127379"/>
            <a:chExt cx="10114384" cy="7415753"/>
          </a:xfrm>
        </p:grpSpPr>
        <p:grpSp>
          <p:nvGrpSpPr>
            <p:cNvPr id="5" name="Group 4">
              <a:extLst>
                <a:ext uri="{FF2B5EF4-FFF2-40B4-BE49-F238E27FC236}">
                  <a16:creationId xmlns:a16="http://schemas.microsoft.com/office/drawing/2014/main" id="{E2504548-62D3-1E40-9E08-044E3FF1DC8F}"/>
                </a:ext>
              </a:extLst>
            </p:cNvPr>
            <p:cNvGrpSpPr/>
            <p:nvPr/>
          </p:nvGrpSpPr>
          <p:grpSpPr>
            <a:xfrm>
              <a:off x="1445208" y="2127379"/>
              <a:ext cx="10114384" cy="7415753"/>
              <a:chOff x="1445208" y="2127379"/>
              <a:chExt cx="10114384" cy="7415753"/>
            </a:xfrm>
          </p:grpSpPr>
          <p:pic>
            <p:nvPicPr>
              <p:cNvPr id="4" name="Picture 3" descr="A screenshot of a cell phone&#10;&#10;Description automatically generated">
                <a:extLst>
                  <a:ext uri="{FF2B5EF4-FFF2-40B4-BE49-F238E27FC236}">
                    <a16:creationId xmlns:a16="http://schemas.microsoft.com/office/drawing/2014/main" id="{9B61A244-35FC-5D4F-8ACD-5AA46799DF76}"/>
                  </a:ext>
                </a:extLst>
              </p:cNvPr>
              <p:cNvPicPr>
                <a:picLocks noChangeAspect="1"/>
              </p:cNvPicPr>
              <p:nvPr/>
            </p:nvPicPr>
            <p:blipFill rotWithShape="1">
              <a:blip r:embed="rId3">
                <a:extLst>
                  <a:ext uri="{28A0092B-C50C-407E-A947-70E740481C1C}">
                    <a14:useLocalDpi xmlns:a14="http://schemas.microsoft.com/office/drawing/2010/main" val="0"/>
                  </a:ext>
                </a:extLst>
              </a:blip>
              <a:srcRect l="14996" t="11655" r="15352"/>
              <a:stretch/>
            </p:blipFill>
            <p:spPr>
              <a:xfrm>
                <a:off x="1445208" y="2127379"/>
                <a:ext cx="10114384" cy="7415753"/>
              </a:xfrm>
              <a:prstGeom prst="rect">
                <a:avLst/>
              </a:prstGeom>
            </p:spPr>
          </p:pic>
          <p:sp>
            <p:nvSpPr>
              <p:cNvPr id="3" name="Rectangle 2">
                <a:extLst>
                  <a:ext uri="{FF2B5EF4-FFF2-40B4-BE49-F238E27FC236}">
                    <a16:creationId xmlns:a16="http://schemas.microsoft.com/office/drawing/2014/main" id="{3C668431-9EFB-B74E-A97E-5DAAF2BB4ECD}"/>
                  </a:ext>
                </a:extLst>
              </p:cNvPr>
              <p:cNvSpPr/>
              <p:nvPr/>
            </p:nvSpPr>
            <p:spPr>
              <a:xfrm>
                <a:off x="7427167" y="5169159"/>
                <a:ext cx="634482" cy="31724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grpSp>
        <p:sp>
          <p:nvSpPr>
            <p:cNvPr id="2" name="TextBox 1">
              <a:extLst>
                <a:ext uri="{FF2B5EF4-FFF2-40B4-BE49-F238E27FC236}">
                  <a16:creationId xmlns:a16="http://schemas.microsoft.com/office/drawing/2014/main" id="{CE459CD3-253F-EA40-9C89-B037ED847176}"/>
                </a:ext>
              </a:extLst>
            </p:cNvPr>
            <p:cNvSpPr txBox="1"/>
            <p:nvPr/>
          </p:nvSpPr>
          <p:spPr>
            <a:xfrm>
              <a:off x="7333861" y="5097478"/>
              <a:ext cx="821094"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tx1">
                      <a:lumMod val="85000"/>
                      <a:lumOff val="15000"/>
                    </a:schemeClr>
                  </a:solidFill>
                  <a:effectLst/>
                  <a:uFillTx/>
                  <a:latin typeface="Helvetica Neue"/>
                  <a:ea typeface="Helvetica Neue"/>
                  <a:cs typeface="Helvetica Neue"/>
                  <a:sym typeface="Helvetica Neue"/>
                </a:rPr>
                <a:t>0.00</a:t>
              </a:r>
            </a:p>
          </p:txBody>
        </p:sp>
      </p:grpSp>
      <p:grpSp>
        <p:nvGrpSpPr>
          <p:cNvPr id="11" name="Group 10">
            <a:extLst>
              <a:ext uri="{FF2B5EF4-FFF2-40B4-BE49-F238E27FC236}">
                <a16:creationId xmlns:a16="http://schemas.microsoft.com/office/drawing/2014/main" id="{6189C19C-B4CD-974D-B113-97B2304DDA91}"/>
              </a:ext>
            </a:extLst>
          </p:cNvPr>
          <p:cNvGrpSpPr/>
          <p:nvPr/>
        </p:nvGrpSpPr>
        <p:grpSpPr>
          <a:xfrm>
            <a:off x="3614201" y="6832872"/>
            <a:ext cx="2702132" cy="861774"/>
            <a:chOff x="2822752" y="3303065"/>
            <a:chExt cx="3765822" cy="1024563"/>
          </a:xfrm>
        </p:grpSpPr>
        <p:sp>
          <p:nvSpPr>
            <p:cNvPr id="12" name="Oval Callout 11">
              <a:extLst>
                <a:ext uri="{FF2B5EF4-FFF2-40B4-BE49-F238E27FC236}">
                  <a16:creationId xmlns:a16="http://schemas.microsoft.com/office/drawing/2014/main" id="{B62BC890-7F85-6240-9DD8-10C5A957DAF0}"/>
                </a:ext>
              </a:extLst>
            </p:cNvPr>
            <p:cNvSpPr/>
            <p:nvPr/>
          </p:nvSpPr>
          <p:spPr>
            <a:xfrm>
              <a:off x="2822752" y="3303065"/>
              <a:ext cx="3765822" cy="1024563"/>
            </a:xfrm>
            <a:prstGeom prst="wedgeEllipseCallout">
              <a:avLst>
                <a:gd name="adj1" fmla="val -9436"/>
                <a:gd name="adj2" fmla="val 88000"/>
              </a:avLst>
            </a:prstGeom>
            <a:solidFill>
              <a:srgbClr val="FFFFFF"/>
            </a:solidFill>
            <a:ln w="34925"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3" name="TextBox 12">
              <a:extLst>
                <a:ext uri="{FF2B5EF4-FFF2-40B4-BE49-F238E27FC236}">
                  <a16:creationId xmlns:a16="http://schemas.microsoft.com/office/drawing/2014/main" id="{23F41294-E194-2C4E-944F-C598D4C7968F}"/>
                </a:ext>
              </a:extLst>
            </p:cNvPr>
            <p:cNvSpPr txBox="1"/>
            <p:nvPr/>
          </p:nvSpPr>
          <p:spPr>
            <a:xfrm>
              <a:off x="3451144" y="3579384"/>
              <a:ext cx="2143215"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lvl="1" indent="0"/>
              <a:r>
                <a:rPr lang="en-US" dirty="0">
                  <a:solidFill>
                    <a:srgbClr val="0070C0"/>
                  </a:solidFill>
                </a:rPr>
                <a:t>o</a:t>
              </a:r>
              <a:r>
                <a:rPr kumimoji="0" lang="en-US" i="0" u="none" strike="noStrike" cap="none" spc="0" normalizeH="0" baseline="0" dirty="0">
                  <a:ln>
                    <a:noFill/>
                  </a:ln>
                  <a:solidFill>
                    <a:srgbClr val="0070C0"/>
                  </a:solidFill>
                  <a:effectLst/>
                  <a:uFillTx/>
                  <a:latin typeface="Helvetica Neue"/>
                  <a:ea typeface="Helvetica Neue"/>
                  <a:cs typeface="Helvetica Neue"/>
                  <a:sym typeface="Helvetica Neue"/>
                </a:rPr>
                <a:t>ver-estimate</a:t>
              </a:r>
            </a:p>
          </p:txBody>
        </p:sp>
      </p:grpSp>
      <p:grpSp>
        <p:nvGrpSpPr>
          <p:cNvPr id="9" name="Group 8">
            <a:extLst>
              <a:ext uri="{FF2B5EF4-FFF2-40B4-BE49-F238E27FC236}">
                <a16:creationId xmlns:a16="http://schemas.microsoft.com/office/drawing/2014/main" id="{1A6BDE55-A53F-DC4B-9505-FCBE7FC47509}"/>
              </a:ext>
            </a:extLst>
          </p:cNvPr>
          <p:cNvGrpSpPr/>
          <p:nvPr/>
        </p:nvGrpSpPr>
        <p:grpSpPr>
          <a:xfrm>
            <a:off x="5021153" y="1199013"/>
            <a:ext cx="5108147" cy="5158192"/>
            <a:chOff x="5021153" y="1199013"/>
            <a:chExt cx="5108147" cy="5158192"/>
          </a:xfrm>
        </p:grpSpPr>
        <p:grpSp>
          <p:nvGrpSpPr>
            <p:cNvPr id="8" name="Group 7">
              <a:extLst>
                <a:ext uri="{FF2B5EF4-FFF2-40B4-BE49-F238E27FC236}">
                  <a16:creationId xmlns:a16="http://schemas.microsoft.com/office/drawing/2014/main" id="{C8AA1E96-C01C-2F4C-A8B7-BD8519C56A2C}"/>
                </a:ext>
              </a:extLst>
            </p:cNvPr>
            <p:cNvGrpSpPr/>
            <p:nvPr/>
          </p:nvGrpSpPr>
          <p:grpSpPr>
            <a:xfrm>
              <a:off x="5021153" y="2484989"/>
              <a:ext cx="4217808" cy="3872216"/>
              <a:chOff x="5021153" y="2484989"/>
              <a:chExt cx="4217808" cy="3872216"/>
            </a:xfrm>
          </p:grpSpPr>
          <p:sp>
            <p:nvSpPr>
              <p:cNvPr id="14" name="Oval 13">
                <a:extLst>
                  <a:ext uri="{FF2B5EF4-FFF2-40B4-BE49-F238E27FC236}">
                    <a16:creationId xmlns:a16="http://schemas.microsoft.com/office/drawing/2014/main" id="{0BCB9D7D-EBF3-5B48-A339-A23BCBA86741}"/>
                  </a:ext>
                </a:extLst>
              </p:cNvPr>
              <p:cNvSpPr/>
              <p:nvPr/>
            </p:nvSpPr>
            <p:spPr>
              <a:xfrm>
                <a:off x="5021153" y="2484989"/>
                <a:ext cx="1183951" cy="3818790"/>
              </a:xfrm>
              <a:prstGeom prst="ellipse">
                <a:avLst/>
              </a:prstGeom>
              <a:noFill/>
              <a:ln w="47625"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943E733A-1BF4-CC49-8A5E-1DAC12B18FC7}"/>
                  </a:ext>
                </a:extLst>
              </p:cNvPr>
              <p:cNvSpPr/>
              <p:nvPr/>
            </p:nvSpPr>
            <p:spPr>
              <a:xfrm>
                <a:off x="8055010" y="2538415"/>
                <a:ext cx="1183951" cy="3818790"/>
              </a:xfrm>
              <a:prstGeom prst="ellipse">
                <a:avLst/>
              </a:prstGeom>
              <a:noFill/>
              <a:ln w="47625"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grpSp>
        <p:grpSp>
          <p:nvGrpSpPr>
            <p:cNvPr id="16" name="Group 15">
              <a:extLst>
                <a:ext uri="{FF2B5EF4-FFF2-40B4-BE49-F238E27FC236}">
                  <a16:creationId xmlns:a16="http://schemas.microsoft.com/office/drawing/2014/main" id="{D8274631-40D7-D648-A095-D55DEE8DA6D7}"/>
                </a:ext>
              </a:extLst>
            </p:cNvPr>
            <p:cNvGrpSpPr/>
            <p:nvPr/>
          </p:nvGrpSpPr>
          <p:grpSpPr>
            <a:xfrm>
              <a:off x="7427167" y="1199013"/>
              <a:ext cx="2702133" cy="861774"/>
              <a:chOff x="2822752" y="3303065"/>
              <a:chExt cx="3765822" cy="1024563"/>
            </a:xfrm>
          </p:grpSpPr>
          <p:sp>
            <p:nvSpPr>
              <p:cNvPr id="17" name="Oval Callout 16">
                <a:extLst>
                  <a:ext uri="{FF2B5EF4-FFF2-40B4-BE49-F238E27FC236}">
                    <a16:creationId xmlns:a16="http://schemas.microsoft.com/office/drawing/2014/main" id="{57AF59EC-5ADC-0F4F-B2C8-8C5B2866ED50}"/>
                  </a:ext>
                </a:extLst>
              </p:cNvPr>
              <p:cNvSpPr/>
              <p:nvPr/>
            </p:nvSpPr>
            <p:spPr>
              <a:xfrm>
                <a:off x="2822752" y="3303065"/>
                <a:ext cx="3765822" cy="1024563"/>
              </a:xfrm>
              <a:prstGeom prst="wedgeEllipseCallout">
                <a:avLst>
                  <a:gd name="adj1" fmla="val -9436"/>
                  <a:gd name="adj2" fmla="val 88000"/>
                </a:avLst>
              </a:prstGeom>
              <a:solidFill>
                <a:srgbClr val="FFFFFF"/>
              </a:solidFill>
              <a:ln w="34925"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8" name="TextBox 17">
                <a:extLst>
                  <a:ext uri="{FF2B5EF4-FFF2-40B4-BE49-F238E27FC236}">
                    <a16:creationId xmlns:a16="http://schemas.microsoft.com/office/drawing/2014/main" id="{CA9061DF-C355-3146-BA88-3107943A5A59}"/>
                  </a:ext>
                </a:extLst>
              </p:cNvPr>
              <p:cNvSpPr txBox="1"/>
              <p:nvPr/>
            </p:nvSpPr>
            <p:spPr>
              <a:xfrm>
                <a:off x="2886329" y="3534811"/>
                <a:ext cx="3272843" cy="5610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lvl="1" indent="0"/>
                <a:r>
                  <a:rPr kumimoji="0" lang="en-US" i="0" u="none" strike="noStrike" cap="none" spc="0" normalizeH="0" baseline="0" dirty="0">
                    <a:ln>
                      <a:noFill/>
                    </a:ln>
                    <a:solidFill>
                      <a:srgbClr val="0070C0"/>
                    </a:solidFill>
                    <a:effectLst/>
                    <a:uFillTx/>
                    <a:latin typeface="Helvetica Neue"/>
                    <a:ea typeface="Helvetica Neue"/>
                    <a:cs typeface="Helvetica Neue"/>
                    <a:sym typeface="Helvetica Neue"/>
                  </a:rPr>
                  <a:t>under-estimate</a:t>
                </a:r>
              </a:p>
            </p:txBody>
          </p:sp>
        </p:grpSp>
      </p:grpSp>
      <p:sp>
        <p:nvSpPr>
          <p:cNvPr id="19" name="Slide Number Placeholder 18">
            <a:extLst>
              <a:ext uri="{FF2B5EF4-FFF2-40B4-BE49-F238E27FC236}">
                <a16:creationId xmlns:a16="http://schemas.microsoft.com/office/drawing/2014/main" id="{3A9B8989-5793-0A48-ADB6-1FDF4AB19712}"/>
              </a:ext>
            </a:extLst>
          </p:cNvPr>
          <p:cNvSpPr>
            <a:spLocks noGrp="1"/>
          </p:cNvSpPr>
          <p:nvPr>
            <p:ph type="sldNum" sz="quarter" idx="12"/>
          </p:nvPr>
        </p:nvSpPr>
        <p:spPr/>
        <p:txBody>
          <a:bodyPr/>
          <a:lstStyle/>
          <a:p>
            <a:fld id="{64DF4CED-CB7D-E148-BC58-AE7DBC5E157D}" type="slidenum">
              <a:rPr lang="en-US" altLang="en-US" smtClean="0"/>
              <a:pPr/>
              <a:t>39</a:t>
            </a:fld>
            <a:endParaRPr lang="en-US" altLang="en-US"/>
          </a:p>
        </p:txBody>
      </p:sp>
    </p:spTree>
    <p:extLst>
      <p:ext uri="{BB962C8B-B14F-4D97-AF65-F5344CB8AC3E}">
        <p14:creationId xmlns:p14="http://schemas.microsoft.com/office/powerpoint/2010/main" val="9286985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lide Number"/>
          <p:cNvSpPr txBox="1">
            <a:spLocks noGrp="1"/>
          </p:cNvSpPr>
          <p:nvPr>
            <p:ph type="sldNum" sz="quarter" idx="2"/>
          </p:nvPr>
        </p:nvSpPr>
        <p:spPr>
          <a:xfrm>
            <a:off x="6385373" y="9296400"/>
            <a:ext cx="227280" cy="32430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a:t>
            </a:fld>
            <a:endParaRPr dirty="0"/>
          </a:p>
        </p:txBody>
      </p:sp>
      <p:sp>
        <p:nvSpPr>
          <p:cNvPr id="127" name="Research Goal"/>
          <p:cNvSpPr txBox="1"/>
          <p:nvPr/>
        </p:nvSpPr>
        <p:spPr>
          <a:xfrm>
            <a:off x="698500" y="590946"/>
            <a:ext cx="4704458" cy="742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lnSpcReduction="10000"/>
          </a:bodyPr>
          <a:lstStyle>
            <a:lvl1pPr algn="l" defTabSz="525779">
              <a:defRPr sz="4230">
                <a:solidFill>
                  <a:srgbClr val="7A0816"/>
                </a:solidFill>
              </a:defRPr>
            </a:lvl1pPr>
          </a:lstStyle>
          <a:p>
            <a:r>
              <a:rPr dirty="0">
                <a:solidFill>
                  <a:srgbClr val="0070C0"/>
                </a:solidFill>
              </a:rPr>
              <a:t>Research Goal</a:t>
            </a:r>
          </a:p>
        </p:txBody>
      </p:sp>
      <p:sp>
        <p:nvSpPr>
          <p:cNvPr id="130" name="Arrow"/>
          <p:cNvSpPr/>
          <p:nvPr/>
        </p:nvSpPr>
        <p:spPr>
          <a:xfrm rot="20280000">
            <a:off x="6213812" y="3994199"/>
            <a:ext cx="1461234" cy="631913"/>
          </a:xfrm>
          <a:prstGeom prst="rightArrow">
            <a:avLst>
              <a:gd name="adj1" fmla="val 41834"/>
              <a:gd name="adj2" fmla="val 93000"/>
            </a:avLst>
          </a:prstGeom>
          <a:solidFill>
            <a:srgbClr val="0070C0"/>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dirty="0">
              <a:solidFill>
                <a:srgbClr val="0070C0"/>
              </a:solidFill>
            </a:endParaRPr>
          </a:p>
        </p:txBody>
      </p:sp>
      <p:sp>
        <p:nvSpPr>
          <p:cNvPr id="134" name="Arrow"/>
          <p:cNvSpPr/>
          <p:nvPr/>
        </p:nvSpPr>
        <p:spPr>
          <a:xfrm rot="1320000">
            <a:off x="6208153" y="5387197"/>
            <a:ext cx="1422391" cy="682587"/>
          </a:xfrm>
          <a:prstGeom prst="rightArrow">
            <a:avLst>
              <a:gd name="adj1" fmla="val 41834"/>
              <a:gd name="adj2" fmla="val 93000"/>
            </a:avLst>
          </a:prstGeom>
          <a:solidFill>
            <a:srgbClr val="0070C0"/>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dirty="0">
              <a:solidFill>
                <a:srgbClr val="0070C0"/>
              </a:solidFill>
            </a:endParaRPr>
          </a:p>
        </p:txBody>
      </p:sp>
      <p:pic>
        <p:nvPicPr>
          <p:cNvPr id="3074" name="Picture 2" descr="Singapore Is Taking the 'Smart City' to a Whole New Level - WSJ">
            <a:extLst>
              <a:ext uri="{FF2B5EF4-FFF2-40B4-BE49-F238E27FC236}">
                <a16:creationId xmlns:a16="http://schemas.microsoft.com/office/drawing/2014/main" id="{FA25A971-F8E4-C249-AB0B-50BFA214F6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6609" y="867327"/>
            <a:ext cx="4765539" cy="31712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elping Seniors Shine On">
            <a:extLst>
              <a:ext uri="{FF2B5EF4-FFF2-40B4-BE49-F238E27FC236}">
                <a16:creationId xmlns:a16="http://schemas.microsoft.com/office/drawing/2014/main" id="{55FA8AE4-C56A-F94B-A5FB-E74044210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7191" y="5261112"/>
            <a:ext cx="4697423" cy="263055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hart, bar chart&#10;&#10;Description automatically generated">
            <a:extLst>
              <a:ext uri="{FF2B5EF4-FFF2-40B4-BE49-F238E27FC236}">
                <a16:creationId xmlns:a16="http://schemas.microsoft.com/office/drawing/2014/main" id="{EDD80E16-62F3-914A-BA4F-7FA0A9530C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5462" y="2003575"/>
            <a:ext cx="5906625" cy="6300400"/>
          </a:xfrm>
          <a:prstGeom prst="rect">
            <a:avLst/>
          </a:prstGeom>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rmal Models of Indoor Behavior">
            <a:extLst>
              <a:ext uri="{FF2B5EF4-FFF2-40B4-BE49-F238E27FC236}">
                <a16:creationId xmlns:a16="http://schemas.microsoft.com/office/drawing/2014/main" id="{426708DF-59D1-0F4D-ABDE-039331543A90}"/>
              </a:ext>
            </a:extLst>
          </p:cNvPr>
          <p:cNvSpPr txBox="1"/>
          <p:nvPr/>
        </p:nvSpPr>
        <p:spPr>
          <a:xfrm>
            <a:off x="285647" y="463191"/>
            <a:ext cx="10991174" cy="742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fontScale="77500" lnSpcReduction="20000"/>
          </a:bodyPr>
          <a:lstStyle>
            <a:lvl1pPr algn="l" defTabSz="525779">
              <a:defRPr sz="4230">
                <a:solidFill>
                  <a:srgbClr val="7A0816"/>
                </a:solidFill>
              </a:defRPr>
            </a:lvl1pPr>
          </a:lstStyle>
          <a:p>
            <a:r>
              <a:rPr lang="en-US" sz="4400" dirty="0">
                <a:solidFill>
                  <a:srgbClr val="0070C0"/>
                </a:solidFill>
              </a:rPr>
              <a:t>New Measure: </a:t>
            </a:r>
            <a:r>
              <a:rPr lang="en-US" sz="4400" dirty="0" err="1">
                <a:solidFill>
                  <a:srgbClr val="0070C0"/>
                </a:solidFill>
              </a:rPr>
              <a:t>BalIC</a:t>
            </a:r>
            <a:r>
              <a:rPr lang="en-US" sz="4400" dirty="0">
                <a:solidFill>
                  <a:srgbClr val="0070C0"/>
                </a:solidFill>
              </a:rPr>
              <a:t> (Balanced Information Criteria)</a:t>
            </a:r>
          </a:p>
        </p:txBody>
      </p:sp>
      <p:grpSp>
        <p:nvGrpSpPr>
          <p:cNvPr id="14" name="Group 13">
            <a:extLst>
              <a:ext uri="{FF2B5EF4-FFF2-40B4-BE49-F238E27FC236}">
                <a16:creationId xmlns:a16="http://schemas.microsoft.com/office/drawing/2014/main" id="{389050D8-BE0F-DC4A-8DCD-05BC4AB64E0F}"/>
              </a:ext>
            </a:extLst>
          </p:cNvPr>
          <p:cNvGrpSpPr/>
          <p:nvPr/>
        </p:nvGrpSpPr>
        <p:grpSpPr>
          <a:xfrm>
            <a:off x="992312" y="3491441"/>
            <a:ext cx="11335605" cy="5838993"/>
            <a:chOff x="1468729" y="3750298"/>
            <a:chExt cx="11335605" cy="5838993"/>
          </a:xfrm>
        </p:grpSpPr>
        <p:grpSp>
          <p:nvGrpSpPr>
            <p:cNvPr id="7" name="Group 6">
              <a:extLst>
                <a:ext uri="{FF2B5EF4-FFF2-40B4-BE49-F238E27FC236}">
                  <a16:creationId xmlns:a16="http://schemas.microsoft.com/office/drawing/2014/main" id="{4F0C729C-5974-EB40-A94C-28E532FC60FA}"/>
                </a:ext>
              </a:extLst>
            </p:cNvPr>
            <p:cNvGrpSpPr/>
            <p:nvPr/>
          </p:nvGrpSpPr>
          <p:grpSpPr>
            <a:xfrm>
              <a:off x="1813160" y="3750298"/>
              <a:ext cx="10991174" cy="5838993"/>
              <a:chOff x="911460" y="3521698"/>
              <a:chExt cx="10991174" cy="5838993"/>
            </a:xfrm>
          </p:grpSpPr>
          <p:pic>
            <p:nvPicPr>
              <p:cNvPr id="6" name="Picture 5" descr="A picture containing screenshot&#10;&#10;Description automatically generated">
                <a:extLst>
                  <a:ext uri="{FF2B5EF4-FFF2-40B4-BE49-F238E27FC236}">
                    <a16:creationId xmlns:a16="http://schemas.microsoft.com/office/drawing/2014/main" id="{85C204E8-FB6D-1244-8DF9-2EE55C9DA567}"/>
                  </a:ext>
                </a:extLst>
              </p:cNvPr>
              <p:cNvPicPr>
                <a:picLocks noChangeAspect="1"/>
              </p:cNvPicPr>
              <p:nvPr/>
            </p:nvPicPr>
            <p:blipFill rotWithShape="1">
              <a:blip r:embed="rId2">
                <a:extLst>
                  <a:ext uri="{28A0092B-C50C-407E-A947-70E740481C1C}">
                    <a14:useLocalDpi xmlns:a14="http://schemas.microsoft.com/office/drawing/2010/main" val="0"/>
                  </a:ext>
                </a:extLst>
              </a:blip>
              <a:srcRect l="7538" t="9607"/>
              <a:stretch/>
            </p:blipFill>
            <p:spPr>
              <a:xfrm>
                <a:off x="911460" y="3521698"/>
                <a:ext cx="10991174" cy="5838993"/>
              </a:xfrm>
              <a:prstGeom prst="rect">
                <a:avLst/>
              </a:prstGeom>
            </p:spPr>
          </p:pic>
          <p:sp>
            <p:nvSpPr>
              <p:cNvPr id="4" name="Rectangle 3">
                <a:extLst>
                  <a:ext uri="{FF2B5EF4-FFF2-40B4-BE49-F238E27FC236}">
                    <a16:creationId xmlns:a16="http://schemas.microsoft.com/office/drawing/2014/main" id="{FB982D7D-5D1F-DC45-9A2D-DBCA885A71A2}"/>
                  </a:ext>
                </a:extLst>
              </p:cNvPr>
              <p:cNvSpPr/>
              <p:nvPr/>
            </p:nvSpPr>
            <p:spPr>
              <a:xfrm>
                <a:off x="5300638" y="4476443"/>
                <a:ext cx="850900" cy="37959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accent6">
                        <a:lumMod val="60000"/>
                        <a:lumOff val="40000"/>
                      </a:schemeClr>
                    </a:solidFill>
                    <a:effectLst/>
                    <a:uFillTx/>
                    <a:latin typeface="Al Tarikh" pitchFamily="2" charset="-78"/>
                    <a:ea typeface="+mn-ea"/>
                    <a:cs typeface="Al Tarikh" pitchFamily="2" charset="-78"/>
                    <a:sym typeface="Helvetica Neue Medium"/>
                  </a:rPr>
                  <a:t>BalIC</a:t>
                </a:r>
                <a:r>
                  <a:rPr lang="en-US" sz="1800" b="0" dirty="0">
                    <a:solidFill>
                      <a:schemeClr val="accent6">
                        <a:lumMod val="60000"/>
                        <a:lumOff val="40000"/>
                      </a:schemeClr>
                    </a:solidFill>
                    <a:latin typeface="Al Tarikh" pitchFamily="2" charset="-78"/>
                    <a:ea typeface="+mn-ea"/>
                    <a:cs typeface="Al Tarikh" pitchFamily="2" charset="-78"/>
                    <a:sym typeface="Helvetica Neue Medium"/>
                  </a:rPr>
                  <a:t>1:</a:t>
                </a:r>
                <a:endParaRPr kumimoji="0" lang="en-US" sz="1800" b="0" i="0" u="none" strike="noStrike" cap="none" spc="0" normalizeH="0" baseline="0" dirty="0">
                  <a:ln>
                    <a:noFill/>
                  </a:ln>
                  <a:solidFill>
                    <a:schemeClr val="accent6">
                      <a:lumMod val="60000"/>
                      <a:lumOff val="40000"/>
                    </a:schemeClr>
                  </a:solidFill>
                  <a:effectLst/>
                  <a:uFillTx/>
                  <a:latin typeface="Al Tarikh" pitchFamily="2" charset="-78"/>
                  <a:ea typeface="+mn-ea"/>
                  <a:cs typeface="Al Tarikh" pitchFamily="2" charset="-78"/>
                  <a:sym typeface="Helvetica Neue Medium"/>
                </a:endParaRPr>
              </a:p>
            </p:txBody>
          </p:sp>
          <p:sp>
            <p:nvSpPr>
              <p:cNvPr id="8" name="Rectangle 7">
                <a:extLst>
                  <a:ext uri="{FF2B5EF4-FFF2-40B4-BE49-F238E27FC236}">
                    <a16:creationId xmlns:a16="http://schemas.microsoft.com/office/drawing/2014/main" id="{E3A30293-B2E8-5E41-86CF-64CA95F3D939}"/>
                  </a:ext>
                </a:extLst>
              </p:cNvPr>
              <p:cNvSpPr/>
              <p:nvPr/>
            </p:nvSpPr>
            <p:spPr>
              <a:xfrm>
                <a:off x="5312670" y="6441195"/>
                <a:ext cx="876300" cy="37959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FCD127"/>
                    </a:solidFill>
                    <a:effectLst/>
                    <a:uFillTx/>
                    <a:latin typeface="Al Tarikh" pitchFamily="2" charset="-78"/>
                    <a:ea typeface="+mn-ea"/>
                    <a:cs typeface="Al Tarikh" pitchFamily="2" charset="-78"/>
                    <a:sym typeface="Helvetica Neue Medium"/>
                  </a:rPr>
                  <a:t>BalIC2</a:t>
                </a:r>
                <a:r>
                  <a:rPr lang="en-US" sz="1800" b="0" dirty="0">
                    <a:solidFill>
                      <a:srgbClr val="FCD127"/>
                    </a:solidFill>
                    <a:latin typeface="Al Tarikh" pitchFamily="2" charset="-78"/>
                    <a:ea typeface="+mn-ea"/>
                    <a:cs typeface="Al Tarikh" pitchFamily="2" charset="-78"/>
                    <a:sym typeface="Helvetica Neue Medium"/>
                  </a:rPr>
                  <a:t>:</a:t>
                </a:r>
                <a:endParaRPr kumimoji="0" lang="en-US" sz="1800" b="0" i="0" u="none" strike="noStrike" cap="none" spc="0" normalizeH="0" baseline="0" dirty="0">
                  <a:ln>
                    <a:noFill/>
                  </a:ln>
                  <a:solidFill>
                    <a:srgbClr val="FCD127"/>
                  </a:solidFill>
                  <a:effectLst/>
                  <a:uFillTx/>
                  <a:latin typeface="Al Tarikh" pitchFamily="2" charset="-78"/>
                  <a:ea typeface="+mn-ea"/>
                  <a:cs typeface="Al Tarikh" pitchFamily="2" charset="-78"/>
                  <a:sym typeface="Helvetica Neue Medium"/>
                </a:endParaRPr>
              </a:p>
            </p:txBody>
          </p:sp>
          <p:sp>
            <p:nvSpPr>
              <p:cNvPr id="9" name="Rectangle 8">
                <a:extLst>
                  <a:ext uri="{FF2B5EF4-FFF2-40B4-BE49-F238E27FC236}">
                    <a16:creationId xmlns:a16="http://schemas.microsoft.com/office/drawing/2014/main" id="{3DAE6FED-45A9-AA4A-87B7-7965EE7AB4DC}"/>
                  </a:ext>
                </a:extLst>
              </p:cNvPr>
              <p:cNvSpPr/>
              <p:nvPr/>
            </p:nvSpPr>
            <p:spPr>
              <a:xfrm>
                <a:off x="5322028" y="6912418"/>
                <a:ext cx="850900" cy="31803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chemeClr val="accent3">
                        <a:lumMod val="75000"/>
                      </a:schemeClr>
                    </a:solidFill>
                    <a:effectLst/>
                    <a:uFillTx/>
                    <a:latin typeface="Al Tarikh" pitchFamily="2" charset="-78"/>
                    <a:ea typeface="+mn-ea"/>
                    <a:cs typeface="Al Tarikh" pitchFamily="2" charset="-78"/>
                    <a:sym typeface="Helvetica Neue Medium"/>
                  </a:rPr>
                  <a:t>BalIC3</a:t>
                </a:r>
                <a:r>
                  <a:rPr lang="en-US" sz="1400" b="0" dirty="0">
                    <a:solidFill>
                      <a:schemeClr val="accent3">
                        <a:lumMod val="75000"/>
                      </a:schemeClr>
                    </a:solidFill>
                    <a:latin typeface="Al Tarikh" pitchFamily="2" charset="-78"/>
                    <a:ea typeface="+mn-ea"/>
                    <a:cs typeface="Al Tarikh" pitchFamily="2" charset="-78"/>
                    <a:sym typeface="Helvetica Neue Medium"/>
                  </a:rPr>
                  <a:t>:</a:t>
                </a:r>
                <a:endParaRPr kumimoji="0" lang="en-US" sz="1400" b="0" i="0" u="none" strike="noStrike" cap="none" spc="0" normalizeH="0" baseline="0" dirty="0">
                  <a:ln>
                    <a:noFill/>
                  </a:ln>
                  <a:solidFill>
                    <a:schemeClr val="accent3">
                      <a:lumMod val="75000"/>
                    </a:schemeClr>
                  </a:solidFill>
                  <a:effectLst/>
                  <a:uFillTx/>
                  <a:latin typeface="Al Tarikh" pitchFamily="2" charset="-78"/>
                  <a:ea typeface="+mn-ea"/>
                  <a:cs typeface="Al Tarikh" pitchFamily="2" charset="-78"/>
                  <a:sym typeface="Helvetica Neue Medium"/>
                </a:endParaRPr>
              </a:p>
            </p:txBody>
          </p:sp>
        </p:grpSp>
        <p:sp>
          <p:nvSpPr>
            <p:cNvPr id="13" name="TextBox 12">
              <a:extLst>
                <a:ext uri="{FF2B5EF4-FFF2-40B4-BE49-F238E27FC236}">
                  <a16:creationId xmlns:a16="http://schemas.microsoft.com/office/drawing/2014/main" id="{6D76D013-DE4A-F54B-8298-EEF1B6DADE83}"/>
                </a:ext>
              </a:extLst>
            </p:cNvPr>
            <p:cNvSpPr txBox="1"/>
            <p:nvPr/>
          </p:nvSpPr>
          <p:spPr>
            <a:xfrm>
              <a:off x="1468729" y="4571764"/>
              <a:ext cx="379591" cy="33403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800" b="0" dirty="0">
                  <a:solidFill>
                    <a:schemeClr val="bg2">
                      <a:lumMod val="25000"/>
                    </a:schemeClr>
                  </a:solidFill>
                </a:rPr>
                <a:t>Value of penalty</a:t>
              </a:r>
              <a:endParaRPr kumimoji="0" lang="en-US" sz="1800" b="0" i="0" u="none" strike="noStrike" cap="none" spc="0" normalizeH="0" baseline="0" dirty="0">
                <a:ln>
                  <a:noFill/>
                </a:ln>
                <a:solidFill>
                  <a:schemeClr val="bg2">
                    <a:lumMod val="25000"/>
                  </a:schemeClr>
                </a:solidFill>
                <a:effectLst/>
                <a:uFillTx/>
                <a:sym typeface="Helvetica Neue"/>
              </a:endParaRPr>
            </a:p>
          </p:txBody>
        </p:sp>
      </p:grpSp>
      <p:sp>
        <p:nvSpPr>
          <p:cNvPr id="15" name="Slide Number Placeholder 14">
            <a:extLst>
              <a:ext uri="{FF2B5EF4-FFF2-40B4-BE49-F238E27FC236}">
                <a16:creationId xmlns:a16="http://schemas.microsoft.com/office/drawing/2014/main" id="{C3BAF88A-186F-0441-8ED9-59E3CBD072D8}"/>
              </a:ext>
            </a:extLst>
          </p:cNvPr>
          <p:cNvSpPr>
            <a:spLocks noGrp="1"/>
          </p:cNvSpPr>
          <p:nvPr>
            <p:ph type="sldNum" sz="quarter" idx="12"/>
          </p:nvPr>
        </p:nvSpPr>
        <p:spPr/>
        <p:txBody>
          <a:bodyPr/>
          <a:lstStyle/>
          <a:p>
            <a:fld id="{64DF4CED-CB7D-E148-BC58-AE7DBC5E157D}" type="slidenum">
              <a:rPr lang="en-US" altLang="en-US" smtClean="0"/>
              <a:pPr/>
              <a:t>40</a:t>
            </a:fld>
            <a:endParaRPr lang="en-US" altLang="en-US"/>
          </a:p>
        </p:txBody>
      </p:sp>
      <p:pic>
        <p:nvPicPr>
          <p:cNvPr id="12" name="Picture 11" descr="A picture containing knife, table&#10;&#10;Description automatically generated">
            <a:extLst>
              <a:ext uri="{FF2B5EF4-FFF2-40B4-BE49-F238E27FC236}">
                <a16:creationId xmlns:a16="http://schemas.microsoft.com/office/drawing/2014/main" id="{35342097-A201-624A-B819-4A3D769D18B4}"/>
              </a:ext>
            </a:extLst>
          </p:cNvPr>
          <p:cNvPicPr>
            <a:picLocks noChangeAspect="1"/>
          </p:cNvPicPr>
          <p:nvPr/>
        </p:nvPicPr>
        <p:blipFill rotWithShape="1">
          <a:blip r:embed="rId3">
            <a:extLst>
              <a:ext uri="{28A0092B-C50C-407E-A947-70E740481C1C}">
                <a14:useLocalDpi xmlns:a14="http://schemas.microsoft.com/office/drawing/2010/main" val="0"/>
              </a:ext>
            </a:extLst>
          </a:blip>
          <a:srcRect l="6947" t="6721" r="14775" b="6925"/>
          <a:stretch/>
        </p:blipFill>
        <p:spPr>
          <a:xfrm>
            <a:off x="3708400" y="1506442"/>
            <a:ext cx="5080000" cy="1984999"/>
          </a:xfrm>
          <a:prstGeom prst="rect">
            <a:avLst/>
          </a:prstGeom>
        </p:spPr>
      </p:pic>
    </p:spTree>
    <p:extLst>
      <p:ext uri="{BB962C8B-B14F-4D97-AF65-F5344CB8AC3E}">
        <p14:creationId xmlns:p14="http://schemas.microsoft.com/office/powerpoint/2010/main" val="58253713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41</a:t>
            </a:fld>
            <a:endParaRPr/>
          </a:p>
        </p:txBody>
      </p:sp>
      <p:sp>
        <p:nvSpPr>
          <p:cNvPr id="7" name="Formal Models of Indoor Behavior">
            <a:extLst>
              <a:ext uri="{FF2B5EF4-FFF2-40B4-BE49-F238E27FC236}">
                <a16:creationId xmlns:a16="http://schemas.microsoft.com/office/drawing/2014/main" id="{0D2AFFCD-F88C-2E44-9B0A-003E9E52D4E3}"/>
              </a:ext>
            </a:extLst>
          </p:cNvPr>
          <p:cNvSpPr txBox="1"/>
          <p:nvPr/>
        </p:nvSpPr>
        <p:spPr>
          <a:xfrm>
            <a:off x="285647" y="463191"/>
            <a:ext cx="10991174" cy="742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algn="l" defTabSz="525779">
              <a:defRPr sz="4230">
                <a:solidFill>
                  <a:srgbClr val="7A0816"/>
                </a:solidFill>
              </a:defRPr>
            </a:lvl1pPr>
          </a:lstStyle>
          <a:p>
            <a:r>
              <a:rPr lang="en-US" sz="3400" dirty="0">
                <a:solidFill>
                  <a:srgbClr val="0070C0"/>
                </a:solidFill>
              </a:rPr>
              <a:t>Performance of Current and New Measures </a:t>
            </a:r>
          </a:p>
        </p:txBody>
      </p:sp>
      <p:sp>
        <p:nvSpPr>
          <p:cNvPr id="8" name="Formal Models of Indoor Behavior">
            <a:extLst>
              <a:ext uri="{FF2B5EF4-FFF2-40B4-BE49-F238E27FC236}">
                <a16:creationId xmlns:a16="http://schemas.microsoft.com/office/drawing/2014/main" id="{777084A6-0375-194F-AAE1-85F3E8B803C3}"/>
              </a:ext>
            </a:extLst>
          </p:cNvPr>
          <p:cNvSpPr txBox="1"/>
          <p:nvPr/>
        </p:nvSpPr>
        <p:spPr>
          <a:xfrm>
            <a:off x="603147" y="1402991"/>
            <a:ext cx="10991174" cy="742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lnSpcReduction="10000"/>
          </a:bodyPr>
          <a:lstStyle>
            <a:lvl1pPr algn="l" defTabSz="525779">
              <a:defRPr sz="4230">
                <a:solidFill>
                  <a:srgbClr val="7A0816"/>
                </a:solidFill>
              </a:defRPr>
            </a:lvl1pPr>
          </a:lstStyle>
          <a:p>
            <a:endParaRPr lang="en-US" sz="4400" dirty="0"/>
          </a:p>
        </p:txBody>
      </p:sp>
      <p:pic>
        <p:nvPicPr>
          <p:cNvPr id="3" name="Picture 2" descr="A screenshot of a cell phone&#10;&#10;Description automatically generated">
            <a:extLst>
              <a:ext uri="{FF2B5EF4-FFF2-40B4-BE49-F238E27FC236}">
                <a16:creationId xmlns:a16="http://schemas.microsoft.com/office/drawing/2014/main" id="{2525769B-B571-D64A-92DA-05EBE8DF01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975" y="1419373"/>
            <a:ext cx="12663630" cy="6931236"/>
          </a:xfrm>
          <a:prstGeom prst="rect">
            <a:avLst/>
          </a:prstGeom>
        </p:spPr>
      </p:pic>
      <p:grpSp>
        <p:nvGrpSpPr>
          <p:cNvPr id="4" name="Group 3">
            <a:extLst>
              <a:ext uri="{FF2B5EF4-FFF2-40B4-BE49-F238E27FC236}">
                <a16:creationId xmlns:a16="http://schemas.microsoft.com/office/drawing/2014/main" id="{02D17AD3-9B0B-5C4E-8571-1E356B284EE2}"/>
              </a:ext>
            </a:extLst>
          </p:cNvPr>
          <p:cNvGrpSpPr/>
          <p:nvPr/>
        </p:nvGrpSpPr>
        <p:grpSpPr>
          <a:xfrm>
            <a:off x="3774810" y="1910099"/>
            <a:ext cx="6773935" cy="5223074"/>
            <a:chOff x="3774810" y="1910099"/>
            <a:chExt cx="6773935" cy="5223074"/>
          </a:xfrm>
        </p:grpSpPr>
        <p:grpSp>
          <p:nvGrpSpPr>
            <p:cNvPr id="13" name="Group 12">
              <a:extLst>
                <a:ext uri="{FF2B5EF4-FFF2-40B4-BE49-F238E27FC236}">
                  <a16:creationId xmlns:a16="http://schemas.microsoft.com/office/drawing/2014/main" id="{3E7B97C8-1131-8642-BF83-65DF107101E2}"/>
                </a:ext>
              </a:extLst>
            </p:cNvPr>
            <p:cNvGrpSpPr/>
            <p:nvPr/>
          </p:nvGrpSpPr>
          <p:grpSpPr>
            <a:xfrm>
              <a:off x="3774810" y="1910099"/>
              <a:ext cx="4245400" cy="5223074"/>
              <a:chOff x="5021153" y="2484989"/>
              <a:chExt cx="4245400" cy="5223074"/>
            </a:xfrm>
          </p:grpSpPr>
          <p:grpSp>
            <p:nvGrpSpPr>
              <p:cNvPr id="14" name="Group 13">
                <a:extLst>
                  <a:ext uri="{FF2B5EF4-FFF2-40B4-BE49-F238E27FC236}">
                    <a16:creationId xmlns:a16="http://schemas.microsoft.com/office/drawing/2014/main" id="{E4412340-4B44-2E4F-8065-8E57CFEC8CAF}"/>
                  </a:ext>
                </a:extLst>
              </p:cNvPr>
              <p:cNvGrpSpPr/>
              <p:nvPr/>
            </p:nvGrpSpPr>
            <p:grpSpPr>
              <a:xfrm>
                <a:off x="5021153" y="2484989"/>
                <a:ext cx="3043608" cy="3818790"/>
                <a:chOff x="5021153" y="2484989"/>
                <a:chExt cx="3043608" cy="3818790"/>
              </a:xfrm>
            </p:grpSpPr>
            <p:sp>
              <p:nvSpPr>
                <p:cNvPr id="18" name="Oval 17">
                  <a:extLst>
                    <a:ext uri="{FF2B5EF4-FFF2-40B4-BE49-F238E27FC236}">
                      <a16:creationId xmlns:a16="http://schemas.microsoft.com/office/drawing/2014/main" id="{340992E2-042B-5B45-B4E8-1229CF9BC1D3}"/>
                    </a:ext>
                  </a:extLst>
                </p:cNvPr>
                <p:cNvSpPr/>
                <p:nvPr/>
              </p:nvSpPr>
              <p:spPr>
                <a:xfrm>
                  <a:off x="5021153" y="2484989"/>
                  <a:ext cx="1183951" cy="3818790"/>
                </a:xfrm>
                <a:prstGeom prst="ellipse">
                  <a:avLst/>
                </a:prstGeom>
                <a:noFill/>
                <a:ln w="47625"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9" name="Oval 18">
                  <a:extLst>
                    <a:ext uri="{FF2B5EF4-FFF2-40B4-BE49-F238E27FC236}">
                      <a16:creationId xmlns:a16="http://schemas.microsoft.com/office/drawing/2014/main" id="{91C302A9-BA18-AA43-89AB-BC2F349643B2}"/>
                    </a:ext>
                  </a:extLst>
                </p:cNvPr>
                <p:cNvSpPr/>
                <p:nvPr/>
              </p:nvSpPr>
              <p:spPr>
                <a:xfrm>
                  <a:off x="6880810" y="2484989"/>
                  <a:ext cx="1183951" cy="3818790"/>
                </a:xfrm>
                <a:prstGeom prst="ellipse">
                  <a:avLst/>
                </a:prstGeom>
                <a:noFill/>
                <a:ln w="47625"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grpSp>
          <p:grpSp>
            <p:nvGrpSpPr>
              <p:cNvPr id="15" name="Group 14">
                <a:extLst>
                  <a:ext uri="{FF2B5EF4-FFF2-40B4-BE49-F238E27FC236}">
                    <a16:creationId xmlns:a16="http://schemas.microsoft.com/office/drawing/2014/main" id="{236DC728-12A6-6845-AB5B-18DC33BD3A25}"/>
                  </a:ext>
                </a:extLst>
              </p:cNvPr>
              <p:cNvGrpSpPr/>
              <p:nvPr/>
            </p:nvGrpSpPr>
            <p:grpSpPr>
              <a:xfrm>
                <a:off x="6564419" y="6846289"/>
                <a:ext cx="2702134" cy="861774"/>
                <a:chOff x="1620386" y="10017104"/>
                <a:chExt cx="3765824" cy="1024562"/>
              </a:xfrm>
            </p:grpSpPr>
            <p:sp>
              <p:nvSpPr>
                <p:cNvPr id="16" name="Oval Callout 15">
                  <a:extLst>
                    <a:ext uri="{FF2B5EF4-FFF2-40B4-BE49-F238E27FC236}">
                      <a16:creationId xmlns:a16="http://schemas.microsoft.com/office/drawing/2014/main" id="{1D978B88-4B89-0E4E-A8FE-6F7F49FB8214}"/>
                    </a:ext>
                  </a:extLst>
                </p:cNvPr>
                <p:cNvSpPr/>
                <p:nvPr/>
              </p:nvSpPr>
              <p:spPr>
                <a:xfrm rot="10800000">
                  <a:off x="1620386" y="10017104"/>
                  <a:ext cx="3765824" cy="1024562"/>
                </a:xfrm>
                <a:prstGeom prst="wedgeEllipseCallout">
                  <a:avLst>
                    <a:gd name="adj1" fmla="val 19061"/>
                    <a:gd name="adj2" fmla="val 114061"/>
                  </a:avLst>
                </a:prstGeom>
                <a:solidFill>
                  <a:srgbClr val="FFFFFF"/>
                </a:solidFill>
                <a:ln w="34925"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7" name="TextBox 16">
                  <a:extLst>
                    <a:ext uri="{FF2B5EF4-FFF2-40B4-BE49-F238E27FC236}">
                      <a16:creationId xmlns:a16="http://schemas.microsoft.com/office/drawing/2014/main" id="{D67B70F8-0F52-B943-A0B7-F4A69442D8DD}"/>
                    </a:ext>
                  </a:extLst>
                </p:cNvPr>
                <p:cNvSpPr txBox="1"/>
                <p:nvPr/>
              </p:nvSpPr>
              <p:spPr>
                <a:xfrm>
                  <a:off x="1773390" y="10172560"/>
                  <a:ext cx="3272843" cy="5610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lvl="1" indent="0"/>
                  <a:r>
                    <a:rPr kumimoji="0" lang="en-US" i="0" u="none" strike="noStrike" cap="none" spc="0" normalizeH="0" baseline="0" dirty="0">
                      <a:ln>
                        <a:noFill/>
                      </a:ln>
                      <a:solidFill>
                        <a:srgbClr val="0070C0"/>
                      </a:solidFill>
                      <a:effectLst/>
                      <a:uFillTx/>
                      <a:latin typeface="Helvetica Neue"/>
                      <a:ea typeface="Helvetica Neue"/>
                      <a:cs typeface="Helvetica Neue"/>
                      <a:sym typeface="Helvetica Neue"/>
                    </a:rPr>
                    <a:t>under-estimate</a:t>
                  </a:r>
                </a:p>
              </p:txBody>
            </p:sp>
          </p:grpSp>
        </p:grpSp>
        <p:sp>
          <p:nvSpPr>
            <p:cNvPr id="25" name="Oval 24">
              <a:extLst>
                <a:ext uri="{FF2B5EF4-FFF2-40B4-BE49-F238E27FC236}">
                  <a16:creationId xmlns:a16="http://schemas.microsoft.com/office/drawing/2014/main" id="{DCE8AB3D-1C2D-B248-8FBA-4EF810AB0081}"/>
                </a:ext>
              </a:extLst>
            </p:cNvPr>
            <p:cNvSpPr/>
            <p:nvPr/>
          </p:nvSpPr>
          <p:spPr>
            <a:xfrm>
              <a:off x="7538449" y="2013707"/>
              <a:ext cx="1042148" cy="3040257"/>
            </a:xfrm>
            <a:prstGeom prst="ellipse">
              <a:avLst/>
            </a:prstGeom>
            <a:noFill/>
            <a:ln w="47625"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26" name="Oval 25">
              <a:extLst>
                <a:ext uri="{FF2B5EF4-FFF2-40B4-BE49-F238E27FC236}">
                  <a16:creationId xmlns:a16="http://schemas.microsoft.com/office/drawing/2014/main" id="{EE4F10E6-D6F1-614E-AE04-EE5C86B1EBE4}"/>
                </a:ext>
              </a:extLst>
            </p:cNvPr>
            <p:cNvSpPr/>
            <p:nvPr/>
          </p:nvSpPr>
          <p:spPr>
            <a:xfrm>
              <a:off x="9506597" y="1974465"/>
              <a:ext cx="1042148" cy="2260651"/>
            </a:xfrm>
            <a:prstGeom prst="ellipse">
              <a:avLst/>
            </a:prstGeom>
            <a:noFill/>
            <a:ln w="47625"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grpSp>
      <p:grpSp>
        <p:nvGrpSpPr>
          <p:cNvPr id="6" name="Group 5">
            <a:extLst>
              <a:ext uri="{FF2B5EF4-FFF2-40B4-BE49-F238E27FC236}">
                <a16:creationId xmlns:a16="http://schemas.microsoft.com/office/drawing/2014/main" id="{67DA6B4C-F9FC-B441-ABB0-46F35D40C8BA}"/>
              </a:ext>
            </a:extLst>
          </p:cNvPr>
          <p:cNvGrpSpPr/>
          <p:nvPr/>
        </p:nvGrpSpPr>
        <p:grpSpPr>
          <a:xfrm>
            <a:off x="10101450" y="1910099"/>
            <a:ext cx="2702134" cy="5309522"/>
            <a:chOff x="10101450" y="1910099"/>
            <a:chExt cx="2702134" cy="5309522"/>
          </a:xfrm>
        </p:grpSpPr>
        <p:sp>
          <p:nvSpPr>
            <p:cNvPr id="28" name="Oval 27">
              <a:extLst>
                <a:ext uri="{FF2B5EF4-FFF2-40B4-BE49-F238E27FC236}">
                  <a16:creationId xmlns:a16="http://schemas.microsoft.com/office/drawing/2014/main" id="{75B5230C-9E12-0A4C-A8D0-F3A949BFA85F}"/>
                </a:ext>
              </a:extLst>
            </p:cNvPr>
            <p:cNvSpPr/>
            <p:nvPr/>
          </p:nvSpPr>
          <p:spPr>
            <a:xfrm>
              <a:off x="11452517" y="1910099"/>
              <a:ext cx="1183951" cy="3818790"/>
            </a:xfrm>
            <a:prstGeom prst="ellipse">
              <a:avLst/>
            </a:prstGeom>
            <a:noFill/>
            <a:ln w="4762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30" name="Oval Callout 29">
              <a:extLst>
                <a:ext uri="{FF2B5EF4-FFF2-40B4-BE49-F238E27FC236}">
                  <a16:creationId xmlns:a16="http://schemas.microsoft.com/office/drawing/2014/main" id="{B8404C3C-D973-8846-BE32-892491B162D4}"/>
                </a:ext>
              </a:extLst>
            </p:cNvPr>
            <p:cNvSpPr/>
            <p:nvPr/>
          </p:nvSpPr>
          <p:spPr>
            <a:xfrm rot="10800000">
              <a:off x="10101450" y="6357847"/>
              <a:ext cx="2702134" cy="861774"/>
            </a:xfrm>
            <a:prstGeom prst="wedgeEllipseCallout">
              <a:avLst>
                <a:gd name="adj1" fmla="val -22497"/>
                <a:gd name="adj2" fmla="val 117784"/>
              </a:avLst>
            </a:prstGeom>
            <a:solidFill>
              <a:srgbClr val="FFFFFF"/>
            </a:solidFill>
            <a:ln w="3492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31" name="TextBox 30">
              <a:extLst>
                <a:ext uri="{FF2B5EF4-FFF2-40B4-BE49-F238E27FC236}">
                  <a16:creationId xmlns:a16="http://schemas.microsoft.com/office/drawing/2014/main" id="{C96E6218-CAD5-7E47-92F1-2934E99B2EFB}"/>
                </a:ext>
              </a:extLst>
            </p:cNvPr>
            <p:cNvSpPr txBox="1"/>
            <p:nvPr/>
          </p:nvSpPr>
          <p:spPr>
            <a:xfrm>
              <a:off x="10959039" y="6488603"/>
              <a:ext cx="85279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lvl="1" indent="0"/>
              <a:r>
                <a:rPr lang="en-US" dirty="0">
                  <a:solidFill>
                    <a:srgbClr val="C00000"/>
                  </a:solidFill>
                </a:rPr>
                <a:t>good</a:t>
              </a:r>
              <a:endParaRPr kumimoji="0" lang="en-US" i="0" u="none" strike="noStrike" cap="none" spc="0" normalizeH="0" baseline="0" dirty="0">
                <a:ln>
                  <a:noFill/>
                </a:ln>
                <a:solidFill>
                  <a:srgbClr val="C00000"/>
                </a:solidFill>
                <a:effectLst/>
                <a:uFillTx/>
                <a:sym typeface="Helvetica Neue"/>
              </a:endParaRPr>
            </a:p>
          </p:txBody>
        </p:sp>
      </p:grpSp>
      <p:grpSp>
        <p:nvGrpSpPr>
          <p:cNvPr id="5" name="Group 4">
            <a:extLst>
              <a:ext uri="{FF2B5EF4-FFF2-40B4-BE49-F238E27FC236}">
                <a16:creationId xmlns:a16="http://schemas.microsoft.com/office/drawing/2014/main" id="{AF5C4FCF-84DF-1A41-9DE0-AC6BBBBF0A4F}"/>
              </a:ext>
            </a:extLst>
          </p:cNvPr>
          <p:cNvGrpSpPr/>
          <p:nvPr/>
        </p:nvGrpSpPr>
        <p:grpSpPr>
          <a:xfrm>
            <a:off x="1673107" y="5068933"/>
            <a:ext cx="2702132" cy="2005635"/>
            <a:chOff x="1673107" y="5068933"/>
            <a:chExt cx="2702132" cy="2005635"/>
          </a:xfrm>
        </p:grpSpPr>
        <p:grpSp>
          <p:nvGrpSpPr>
            <p:cNvPr id="10" name="Group 9">
              <a:extLst>
                <a:ext uri="{FF2B5EF4-FFF2-40B4-BE49-F238E27FC236}">
                  <a16:creationId xmlns:a16="http://schemas.microsoft.com/office/drawing/2014/main" id="{31983143-F4E4-FB41-99CD-91B43619F433}"/>
                </a:ext>
              </a:extLst>
            </p:cNvPr>
            <p:cNvGrpSpPr/>
            <p:nvPr/>
          </p:nvGrpSpPr>
          <p:grpSpPr>
            <a:xfrm rot="10800000">
              <a:off x="1673107" y="6014724"/>
              <a:ext cx="2702132" cy="1059844"/>
              <a:chOff x="2822752" y="3303065"/>
              <a:chExt cx="3765822" cy="1024563"/>
            </a:xfrm>
          </p:grpSpPr>
          <p:sp>
            <p:nvSpPr>
              <p:cNvPr id="11" name="Oval Callout 10">
                <a:extLst>
                  <a:ext uri="{FF2B5EF4-FFF2-40B4-BE49-F238E27FC236}">
                    <a16:creationId xmlns:a16="http://schemas.microsoft.com/office/drawing/2014/main" id="{C49C0429-B583-904C-B853-E6A670C4E083}"/>
                  </a:ext>
                </a:extLst>
              </p:cNvPr>
              <p:cNvSpPr/>
              <p:nvPr/>
            </p:nvSpPr>
            <p:spPr>
              <a:xfrm>
                <a:off x="2822752" y="3303065"/>
                <a:ext cx="3765822" cy="1024563"/>
              </a:xfrm>
              <a:prstGeom prst="wedgeEllipseCallout">
                <a:avLst>
                  <a:gd name="adj1" fmla="val -9436"/>
                  <a:gd name="adj2" fmla="val 88000"/>
                </a:avLst>
              </a:prstGeom>
              <a:solidFill>
                <a:srgbClr val="FFFFFF"/>
              </a:solidFill>
              <a:ln w="34925"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2" name="TextBox 11">
                <a:extLst>
                  <a:ext uri="{FF2B5EF4-FFF2-40B4-BE49-F238E27FC236}">
                    <a16:creationId xmlns:a16="http://schemas.microsoft.com/office/drawing/2014/main" id="{65A5ED3C-9D98-F443-8907-E831AADF0EE5}"/>
                  </a:ext>
                </a:extLst>
              </p:cNvPr>
              <p:cNvSpPr txBox="1"/>
              <p:nvPr/>
            </p:nvSpPr>
            <p:spPr>
              <a:xfrm rot="10800000">
                <a:off x="3451144" y="3579384"/>
                <a:ext cx="2143215"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lvl="1" indent="0"/>
                <a:r>
                  <a:rPr lang="en-US" dirty="0">
                    <a:solidFill>
                      <a:srgbClr val="0070C0"/>
                    </a:solidFill>
                  </a:rPr>
                  <a:t>o</a:t>
                </a:r>
                <a:r>
                  <a:rPr kumimoji="0" lang="en-US" i="0" u="none" strike="noStrike" cap="none" spc="0" normalizeH="0" baseline="0" dirty="0">
                    <a:ln>
                      <a:noFill/>
                    </a:ln>
                    <a:solidFill>
                      <a:srgbClr val="0070C0"/>
                    </a:solidFill>
                    <a:effectLst/>
                    <a:uFillTx/>
                    <a:latin typeface="Helvetica Neue"/>
                    <a:ea typeface="Helvetica Neue"/>
                    <a:cs typeface="Helvetica Neue"/>
                    <a:sym typeface="Helvetica Neue"/>
                  </a:rPr>
                  <a:t>ver-estimate</a:t>
                </a:r>
              </a:p>
            </p:txBody>
          </p:sp>
        </p:grpSp>
        <p:sp>
          <p:nvSpPr>
            <p:cNvPr id="32" name="Oval 31">
              <a:extLst>
                <a:ext uri="{FF2B5EF4-FFF2-40B4-BE49-F238E27FC236}">
                  <a16:creationId xmlns:a16="http://schemas.microsoft.com/office/drawing/2014/main" id="{83C50312-E8C6-EF4D-AD94-CED2995C3DAA}"/>
                </a:ext>
              </a:extLst>
            </p:cNvPr>
            <p:cNvSpPr/>
            <p:nvPr/>
          </p:nvSpPr>
          <p:spPr>
            <a:xfrm>
              <a:off x="2892856" y="5068933"/>
              <a:ext cx="849124" cy="488175"/>
            </a:xfrm>
            <a:prstGeom prst="ellipse">
              <a:avLst/>
            </a:prstGeom>
            <a:noFill/>
            <a:ln w="47625"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42</a:t>
            </a:fld>
            <a:endParaRPr/>
          </a:p>
        </p:txBody>
      </p:sp>
      <p:pic>
        <p:nvPicPr>
          <p:cNvPr id="3" name="Picture 2" descr="A screenshot of a cell phone&#10;&#10;Description automatically generated">
            <a:extLst>
              <a:ext uri="{FF2B5EF4-FFF2-40B4-BE49-F238E27FC236}">
                <a16:creationId xmlns:a16="http://schemas.microsoft.com/office/drawing/2014/main" id="{451C17EE-6FA7-B84D-BA0F-77B53C215F6E}"/>
              </a:ext>
            </a:extLst>
          </p:cNvPr>
          <p:cNvPicPr>
            <a:picLocks noChangeAspect="1"/>
          </p:cNvPicPr>
          <p:nvPr/>
        </p:nvPicPr>
        <p:blipFill rotWithShape="1">
          <a:blip r:embed="rId3">
            <a:extLst>
              <a:ext uri="{28A0092B-C50C-407E-A947-70E740481C1C}">
                <a14:useLocalDpi xmlns:a14="http://schemas.microsoft.com/office/drawing/2010/main" val="0"/>
              </a:ext>
            </a:extLst>
          </a:blip>
          <a:srcRect t="7293"/>
          <a:stretch/>
        </p:blipFill>
        <p:spPr>
          <a:xfrm>
            <a:off x="4840706" y="1271035"/>
            <a:ext cx="7527757" cy="8107343"/>
          </a:xfrm>
          <a:prstGeom prst="rect">
            <a:avLst/>
          </a:prstGeom>
        </p:spPr>
      </p:pic>
      <p:sp>
        <p:nvSpPr>
          <p:cNvPr id="9" name="TextBox 12">
            <a:extLst>
              <a:ext uri="{FF2B5EF4-FFF2-40B4-BE49-F238E27FC236}">
                <a16:creationId xmlns:a16="http://schemas.microsoft.com/office/drawing/2014/main" id="{583626E1-75B2-5142-B516-2564DEC2F7D5}"/>
              </a:ext>
            </a:extLst>
          </p:cNvPr>
          <p:cNvSpPr txBox="1">
            <a:spLocks noChangeArrowheads="1"/>
          </p:cNvSpPr>
          <p:nvPr/>
        </p:nvSpPr>
        <p:spPr bwMode="auto">
          <a:xfrm>
            <a:off x="127383" y="3220868"/>
            <a:ext cx="5230680" cy="218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700" b="0" dirty="0">
                <a:latin typeface="Times New Roman" panose="02020603050405020304" pitchFamily="18" charset="0"/>
                <a:cs typeface="Times New Roman" panose="02020603050405020304" pitchFamily="18" charset="0"/>
              </a:rPr>
              <a:t>2011-06-13 10:23:15.231817 Kitchen OFF </a:t>
            </a:r>
            <a:r>
              <a:rPr lang="en-US" altLang="en-US" sz="1700" b="0" dirty="0" err="1">
                <a:latin typeface="Times New Roman" panose="02020603050405020304" pitchFamily="18" charset="0"/>
                <a:cs typeface="Times New Roman" panose="02020603050405020304" pitchFamily="18" charset="0"/>
              </a:rPr>
              <a:t>Wash_Dishes</a:t>
            </a:r>
            <a:endParaRPr lang="en-US" altLang="en-US" sz="1700" b="0" dirty="0">
              <a:latin typeface="Times New Roman" panose="02020603050405020304" pitchFamily="18" charset="0"/>
              <a:cs typeface="Times New Roman" panose="02020603050405020304" pitchFamily="18" charset="0"/>
            </a:endParaRPr>
          </a:p>
          <a:p>
            <a:pPr algn="l" eaLnBrk="1" hangingPunct="1"/>
            <a:r>
              <a:rPr lang="en-US" altLang="en-US" sz="1700" b="0" dirty="0">
                <a:latin typeface="Times New Roman" panose="02020603050405020304" pitchFamily="18" charset="0"/>
                <a:cs typeface="Times New Roman" panose="02020603050405020304" pitchFamily="18" charset="0"/>
              </a:rPr>
              <a:t>2011-06-13 10:23:16.156653 Kitchen ON </a:t>
            </a:r>
            <a:r>
              <a:rPr lang="en-US" altLang="en-US" sz="1700" b="0" dirty="0" err="1">
                <a:latin typeface="Times New Roman" panose="02020603050405020304" pitchFamily="18" charset="0"/>
                <a:cs typeface="Times New Roman" panose="02020603050405020304" pitchFamily="18" charset="0"/>
              </a:rPr>
              <a:t>Wash_Dishes</a:t>
            </a:r>
            <a:endParaRPr lang="en-US" altLang="en-US" sz="1700" b="0" dirty="0">
              <a:latin typeface="Times New Roman" panose="02020603050405020304" pitchFamily="18" charset="0"/>
              <a:cs typeface="Times New Roman" panose="02020603050405020304" pitchFamily="18" charset="0"/>
            </a:endParaRPr>
          </a:p>
          <a:p>
            <a:pPr algn="l" eaLnBrk="1" hangingPunct="1"/>
            <a:r>
              <a:rPr lang="en-US" altLang="en-US" sz="1700" b="0" dirty="0">
                <a:latin typeface="Times New Roman" panose="02020603050405020304" pitchFamily="18" charset="0"/>
                <a:cs typeface="Times New Roman" panose="02020603050405020304" pitchFamily="18" charset="0"/>
              </a:rPr>
              <a:t>2011-06-13 10:23:17.277543 Kitchen OFF </a:t>
            </a:r>
            <a:r>
              <a:rPr lang="en-US" altLang="en-US" sz="1700" b="0" dirty="0" err="1">
                <a:latin typeface="Times New Roman" panose="02020603050405020304" pitchFamily="18" charset="0"/>
                <a:cs typeface="Times New Roman" panose="02020603050405020304" pitchFamily="18" charset="0"/>
              </a:rPr>
              <a:t>Wash_Dishes</a:t>
            </a:r>
            <a:endParaRPr lang="en-US" altLang="en-US" sz="1700" b="0" dirty="0">
              <a:latin typeface="Times New Roman" panose="02020603050405020304" pitchFamily="18" charset="0"/>
              <a:cs typeface="Times New Roman" panose="02020603050405020304" pitchFamily="18" charset="0"/>
            </a:endParaRPr>
          </a:p>
          <a:p>
            <a:pPr algn="l" eaLnBrk="1" hangingPunct="1"/>
            <a:r>
              <a:rPr lang="en-US" altLang="en-US" sz="1700" b="0" dirty="0">
                <a:latin typeface="Times New Roman" panose="02020603050405020304" pitchFamily="18" charset="0"/>
                <a:cs typeface="Times New Roman" panose="02020603050405020304" pitchFamily="18" charset="0"/>
              </a:rPr>
              <a:t>2011-06-13 10:23:17.804728 Kitchen ON </a:t>
            </a:r>
            <a:r>
              <a:rPr lang="en-US" altLang="en-US" sz="1700" b="0" dirty="0" err="1">
                <a:latin typeface="Times New Roman" panose="02020603050405020304" pitchFamily="18" charset="0"/>
                <a:cs typeface="Times New Roman" panose="02020603050405020304" pitchFamily="18" charset="0"/>
              </a:rPr>
              <a:t>Wash_Dishes</a:t>
            </a:r>
            <a:endParaRPr lang="en-US" altLang="en-US" sz="1700" b="0" dirty="0">
              <a:latin typeface="Times New Roman" panose="02020603050405020304" pitchFamily="18" charset="0"/>
              <a:cs typeface="Times New Roman" panose="02020603050405020304" pitchFamily="18" charset="0"/>
            </a:endParaRPr>
          </a:p>
          <a:p>
            <a:pPr algn="l" eaLnBrk="1" hangingPunct="1"/>
            <a:r>
              <a:rPr lang="en-US" altLang="en-US" sz="1700" b="0" dirty="0">
                <a:latin typeface="Times New Roman" panose="02020603050405020304" pitchFamily="18" charset="0"/>
                <a:cs typeface="Times New Roman" panose="02020603050405020304" pitchFamily="18" charset="0"/>
              </a:rPr>
              <a:t>2011-06-13 10:23:18.459437 Kitchen ON Cook</a:t>
            </a:r>
          </a:p>
          <a:p>
            <a:pPr algn="l" eaLnBrk="1" hangingPunct="1"/>
            <a:r>
              <a:rPr lang="en-US" altLang="en-US" sz="1700" b="0" dirty="0">
                <a:latin typeface="Times New Roman" panose="02020603050405020304" pitchFamily="18" charset="0"/>
                <a:cs typeface="Times New Roman" panose="02020603050405020304" pitchFamily="18" charset="0"/>
              </a:rPr>
              <a:t>2011-06-13 10:23:19.612122 Kitchen OFF Cook</a:t>
            </a:r>
          </a:p>
          <a:p>
            <a:pPr algn="l" eaLnBrk="1" hangingPunct="1"/>
            <a:r>
              <a:rPr lang="en-US" altLang="en-US" sz="1700" b="0" dirty="0">
                <a:latin typeface="Times New Roman" panose="02020603050405020304" pitchFamily="18" charset="0"/>
                <a:cs typeface="Times New Roman" panose="02020603050405020304" pitchFamily="18" charset="0"/>
              </a:rPr>
              <a:t>2011-06-13 10:23:19.739553 Kitchen OFF Cook</a:t>
            </a:r>
          </a:p>
          <a:p>
            <a:pPr algn="l" eaLnBrk="1" hangingPunct="1"/>
            <a:r>
              <a:rPr lang="en-US" altLang="en-US" sz="1700" b="0" dirty="0">
                <a:latin typeface="Times New Roman" panose="02020603050405020304" pitchFamily="18" charset="0"/>
                <a:cs typeface="Times New Roman" panose="02020603050405020304" pitchFamily="18" charset="0"/>
              </a:rPr>
              <a:t>2011-06-13 10:23:20.253069 Kitchen ON Cook</a:t>
            </a:r>
          </a:p>
        </p:txBody>
      </p:sp>
      <p:sp>
        <p:nvSpPr>
          <p:cNvPr id="11" name="Formal Models of Indoor Behavior">
            <a:extLst>
              <a:ext uri="{FF2B5EF4-FFF2-40B4-BE49-F238E27FC236}">
                <a16:creationId xmlns:a16="http://schemas.microsoft.com/office/drawing/2014/main" id="{50DE2C13-015D-3049-9200-A3CDF31C1A54}"/>
              </a:ext>
            </a:extLst>
          </p:cNvPr>
          <p:cNvSpPr txBox="1"/>
          <p:nvPr/>
        </p:nvSpPr>
        <p:spPr>
          <a:xfrm>
            <a:off x="285646" y="463191"/>
            <a:ext cx="11893653" cy="8078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fontScale="77500" lnSpcReduction="20000"/>
          </a:bodyPr>
          <a:lstStyle>
            <a:lvl1pPr algn="l" defTabSz="525779">
              <a:defRPr sz="4230">
                <a:solidFill>
                  <a:srgbClr val="7A0816"/>
                </a:solidFill>
              </a:defRPr>
            </a:lvl1pPr>
          </a:lstStyle>
          <a:p>
            <a:r>
              <a:rPr lang="en-US" sz="4400" dirty="0">
                <a:solidFill>
                  <a:srgbClr val="0070C0"/>
                </a:solidFill>
              </a:rPr>
              <a:t>Markov Model of Indoor Behavior – Smart Home Data</a:t>
            </a:r>
          </a:p>
        </p:txBody>
      </p:sp>
      <p:grpSp>
        <p:nvGrpSpPr>
          <p:cNvPr id="2" name="Group 1">
            <a:extLst>
              <a:ext uri="{FF2B5EF4-FFF2-40B4-BE49-F238E27FC236}">
                <a16:creationId xmlns:a16="http://schemas.microsoft.com/office/drawing/2014/main" id="{B30E64C4-A976-2A47-8FB1-C2D9C2154AF1}"/>
              </a:ext>
            </a:extLst>
          </p:cNvPr>
          <p:cNvGrpSpPr/>
          <p:nvPr/>
        </p:nvGrpSpPr>
        <p:grpSpPr>
          <a:xfrm>
            <a:off x="5358064" y="2784301"/>
            <a:ext cx="7010400" cy="4571614"/>
            <a:chOff x="5358064" y="2784301"/>
            <a:chExt cx="7010400" cy="4571614"/>
          </a:xfrm>
        </p:grpSpPr>
        <p:sp>
          <p:nvSpPr>
            <p:cNvPr id="6" name="Oval 5">
              <a:extLst>
                <a:ext uri="{FF2B5EF4-FFF2-40B4-BE49-F238E27FC236}">
                  <a16:creationId xmlns:a16="http://schemas.microsoft.com/office/drawing/2014/main" id="{452A3E37-ADFB-8B40-8403-5BFA7E7FB81C}"/>
                </a:ext>
              </a:extLst>
            </p:cNvPr>
            <p:cNvSpPr/>
            <p:nvPr/>
          </p:nvSpPr>
          <p:spPr>
            <a:xfrm>
              <a:off x="5358064" y="2784301"/>
              <a:ext cx="7010400" cy="616625"/>
            </a:xfrm>
            <a:prstGeom prst="ellipse">
              <a:avLst/>
            </a:prstGeom>
            <a:noFill/>
            <a:ln w="47625"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7" name="Oval 6">
              <a:extLst>
                <a:ext uri="{FF2B5EF4-FFF2-40B4-BE49-F238E27FC236}">
                  <a16:creationId xmlns:a16="http://schemas.microsoft.com/office/drawing/2014/main" id="{8821DB39-4194-3A48-9A4F-D272EB88E4DA}"/>
                </a:ext>
              </a:extLst>
            </p:cNvPr>
            <p:cNvSpPr/>
            <p:nvPr/>
          </p:nvSpPr>
          <p:spPr>
            <a:xfrm>
              <a:off x="5358064" y="6739290"/>
              <a:ext cx="7010400" cy="616625"/>
            </a:xfrm>
            <a:prstGeom prst="ellipse">
              <a:avLst/>
            </a:prstGeom>
            <a:noFill/>
            <a:ln w="47625"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grpSp>
      <p:sp>
        <p:nvSpPr>
          <p:cNvPr id="10" name="Oval 9">
            <a:extLst>
              <a:ext uri="{FF2B5EF4-FFF2-40B4-BE49-F238E27FC236}">
                <a16:creationId xmlns:a16="http://schemas.microsoft.com/office/drawing/2014/main" id="{24EFC7C7-2031-4C48-AAA1-12880058ADDA}"/>
              </a:ext>
            </a:extLst>
          </p:cNvPr>
          <p:cNvSpPr/>
          <p:nvPr/>
        </p:nvSpPr>
        <p:spPr>
          <a:xfrm>
            <a:off x="5358064" y="5724144"/>
            <a:ext cx="7010400" cy="620335"/>
          </a:xfrm>
          <a:prstGeom prst="ellipse">
            <a:avLst/>
          </a:prstGeom>
          <a:noFill/>
          <a:ln w="4762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C00000"/>
              </a:solidFill>
              <a:effectLst/>
              <a:uFillTx/>
              <a:latin typeface="+mn-lt"/>
              <a:ea typeface="+mn-ea"/>
              <a:cs typeface="+mn-cs"/>
              <a:sym typeface="Helvetica Neue Medium"/>
            </a:endParaRPr>
          </a:p>
        </p:txBody>
      </p:sp>
    </p:spTree>
    <p:extLst>
      <p:ext uri="{BB962C8B-B14F-4D97-AF65-F5344CB8AC3E}">
        <p14:creationId xmlns:p14="http://schemas.microsoft.com/office/powerpoint/2010/main" val="188624770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43</a:t>
            </a:fld>
            <a:endParaRPr/>
          </a:p>
        </p:txBody>
      </p:sp>
      <p:sp>
        <p:nvSpPr>
          <p:cNvPr id="9" name="TextBox 12">
            <a:extLst>
              <a:ext uri="{FF2B5EF4-FFF2-40B4-BE49-F238E27FC236}">
                <a16:creationId xmlns:a16="http://schemas.microsoft.com/office/drawing/2014/main" id="{583626E1-75B2-5142-B516-2564DEC2F7D5}"/>
              </a:ext>
            </a:extLst>
          </p:cNvPr>
          <p:cNvSpPr txBox="1">
            <a:spLocks noChangeArrowheads="1"/>
          </p:cNvSpPr>
          <p:nvPr/>
        </p:nvSpPr>
        <p:spPr bwMode="auto">
          <a:xfrm>
            <a:off x="285646" y="1568531"/>
            <a:ext cx="12079536"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hangingPunct="1"/>
            <a:endParaRPr lang="en-US" dirty="0"/>
          </a:p>
          <a:p>
            <a:pPr marL="457200" indent="-457200" algn="just" hangingPunct="1">
              <a:buFont typeface="Arial" panose="020B0604020202020204" pitchFamily="34" charset="0"/>
              <a:buChar char="•"/>
            </a:pPr>
            <a:r>
              <a:rPr lang="en-US" sz="2800" dirty="0">
                <a:solidFill>
                  <a:schemeClr val="tx1">
                    <a:lumMod val="95000"/>
                    <a:lumOff val="5000"/>
                  </a:schemeClr>
                </a:solidFill>
                <a:latin typeface="Helvetica Neue"/>
              </a:rPr>
              <a:t>Our new measure, BalIC</a:t>
            </a:r>
            <a:r>
              <a:rPr lang="en-US" sz="2800" baseline="-25000" dirty="0">
                <a:solidFill>
                  <a:schemeClr val="tx1">
                    <a:lumMod val="95000"/>
                    <a:lumOff val="5000"/>
                  </a:schemeClr>
                </a:solidFill>
                <a:latin typeface="Helvetica Neue"/>
              </a:rPr>
              <a:t>3 </a:t>
            </a:r>
            <a:r>
              <a:rPr lang="en-US" sz="2800" dirty="0">
                <a:solidFill>
                  <a:schemeClr val="tx1">
                    <a:lumMod val="95000"/>
                    <a:lumOff val="5000"/>
                  </a:schemeClr>
                </a:solidFill>
                <a:latin typeface="Helvetica Neue"/>
              </a:rPr>
              <a:t>, outperforms the others</a:t>
            </a:r>
            <a:r>
              <a:rPr lang="en-US" sz="2800" dirty="0">
                <a:solidFill>
                  <a:srgbClr val="7A0816"/>
                </a:solidFill>
                <a:latin typeface="Helvetica Neue"/>
              </a:rPr>
              <a:t>	</a:t>
            </a:r>
          </a:p>
          <a:p>
            <a:pPr marL="1200150" lvl="1" indent="-457200" algn="just" hangingPunct="1">
              <a:buFont typeface="Arial" panose="020B0604020202020204" pitchFamily="34" charset="0"/>
              <a:buChar char="•"/>
            </a:pPr>
            <a:r>
              <a:rPr lang="en-US" dirty="0">
                <a:solidFill>
                  <a:srgbClr val="00B0F0"/>
                </a:solidFill>
              </a:rPr>
              <a:t>dimension consistency</a:t>
            </a:r>
            <a:endParaRPr lang="en-US" sz="2800" dirty="0">
              <a:solidFill>
                <a:srgbClr val="00B0F0"/>
              </a:solidFill>
            </a:endParaRPr>
          </a:p>
          <a:p>
            <a:pPr marL="1200150" lvl="1" indent="-457200" algn="just" hangingPunct="1">
              <a:buFont typeface="Arial" panose="020B0604020202020204" pitchFamily="34" charset="0"/>
              <a:buChar char="•"/>
            </a:pPr>
            <a:r>
              <a:rPr lang="en-US" dirty="0">
                <a:solidFill>
                  <a:srgbClr val="00B0F0"/>
                </a:solidFill>
              </a:rPr>
              <a:t>no under-estimating problem based on the experiments’ results</a:t>
            </a:r>
          </a:p>
          <a:p>
            <a:pPr marL="1200150" lvl="1" indent="-457200" algn="just" hangingPunct="1">
              <a:buFont typeface="Arial" panose="020B0604020202020204" pitchFamily="34" charset="0"/>
              <a:buChar char="•"/>
            </a:pPr>
            <a:endParaRPr lang="en-US" dirty="0"/>
          </a:p>
          <a:p>
            <a:pPr marL="457200" indent="-457200" algn="just" hangingPunct="1">
              <a:buFont typeface="Arial" panose="020B0604020202020204" pitchFamily="34" charset="0"/>
              <a:buChar char="•"/>
            </a:pPr>
            <a:r>
              <a:rPr lang="en-US" sz="2800" dirty="0">
                <a:solidFill>
                  <a:schemeClr val="tx1">
                    <a:lumMod val="95000"/>
                    <a:lumOff val="5000"/>
                  </a:schemeClr>
                </a:solidFill>
                <a:latin typeface="Helvetica Neue"/>
              </a:rPr>
              <a:t>Human behavior can be expressed with a Markov chain (it is Markovian)</a:t>
            </a:r>
          </a:p>
          <a:p>
            <a:pPr marL="457200" indent="-457200" algn="just" hangingPunct="1">
              <a:buFont typeface="Arial" panose="020B0604020202020204" pitchFamily="34" charset="0"/>
              <a:buChar char="•"/>
            </a:pPr>
            <a:endParaRPr lang="en-US" sz="2800" dirty="0">
              <a:solidFill>
                <a:schemeClr val="tx1">
                  <a:lumMod val="95000"/>
                  <a:lumOff val="5000"/>
                </a:schemeClr>
              </a:solidFill>
              <a:latin typeface="Helvetica Neue"/>
            </a:endParaRPr>
          </a:p>
          <a:p>
            <a:pPr marL="457200" indent="-457200" algn="just" hangingPunct="1">
              <a:buFont typeface="Arial" panose="020B0604020202020204" pitchFamily="34" charset="0"/>
              <a:buChar char="•"/>
            </a:pPr>
            <a:r>
              <a:rPr lang="en-US" sz="2800" dirty="0">
                <a:solidFill>
                  <a:schemeClr val="tx1">
                    <a:lumMod val="95000"/>
                    <a:lumOff val="5000"/>
                  </a:schemeClr>
                </a:solidFill>
                <a:latin typeface="Helvetica Neue"/>
              </a:rPr>
              <a:t>Markov chain orders (and thus the observed human behavior complexity) depend on the nature of the sensor data and its level of detail</a:t>
            </a:r>
          </a:p>
          <a:p>
            <a:pPr marL="1200150" lvl="1" indent="-457200" algn="just" hangingPunct="1">
              <a:buFont typeface="Arial" panose="020B0604020202020204" pitchFamily="34" charset="0"/>
              <a:buChar char="•"/>
            </a:pPr>
            <a:endParaRPr lang="en-US" sz="2800" dirty="0">
              <a:solidFill>
                <a:srgbClr val="7A0816"/>
              </a:solidFill>
              <a:latin typeface="Helvetica Neue"/>
            </a:endParaRPr>
          </a:p>
        </p:txBody>
      </p:sp>
      <p:sp>
        <p:nvSpPr>
          <p:cNvPr id="11" name="Formal Models of Indoor Behavior">
            <a:extLst>
              <a:ext uri="{FF2B5EF4-FFF2-40B4-BE49-F238E27FC236}">
                <a16:creationId xmlns:a16="http://schemas.microsoft.com/office/drawing/2014/main" id="{50DE2C13-015D-3049-9200-A3CDF31C1A54}"/>
              </a:ext>
            </a:extLst>
          </p:cNvPr>
          <p:cNvSpPr txBox="1"/>
          <p:nvPr/>
        </p:nvSpPr>
        <p:spPr>
          <a:xfrm>
            <a:off x="285647" y="463191"/>
            <a:ext cx="10991174" cy="742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fontScale="85000" lnSpcReduction="10000"/>
          </a:bodyPr>
          <a:lstStyle>
            <a:lvl1pPr algn="l" defTabSz="525779">
              <a:defRPr sz="4230">
                <a:solidFill>
                  <a:srgbClr val="7A0816"/>
                </a:solidFill>
              </a:defRPr>
            </a:lvl1pPr>
          </a:lstStyle>
          <a:p>
            <a:r>
              <a:rPr lang="en-US" sz="4400" dirty="0">
                <a:solidFill>
                  <a:srgbClr val="0070C0"/>
                </a:solidFill>
              </a:rPr>
              <a:t>Markov Model of Indoor Behavior – Conclusions</a:t>
            </a:r>
          </a:p>
        </p:txBody>
      </p:sp>
    </p:spTree>
    <p:extLst>
      <p:ext uri="{BB962C8B-B14F-4D97-AF65-F5344CB8AC3E}">
        <p14:creationId xmlns:p14="http://schemas.microsoft.com/office/powerpoint/2010/main" val="1736560461"/>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44</a:t>
            </a:fld>
            <a:endParaRPr/>
          </a:p>
        </p:txBody>
      </p:sp>
      <p:sp>
        <p:nvSpPr>
          <p:cNvPr id="282" name="Contributions"/>
          <p:cNvSpPr txBox="1"/>
          <p:nvPr/>
        </p:nvSpPr>
        <p:spPr>
          <a:xfrm>
            <a:off x="698500" y="590946"/>
            <a:ext cx="10991174" cy="742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lnSpcReduction="10000"/>
          </a:bodyPr>
          <a:lstStyle>
            <a:lvl1pPr algn="l" defTabSz="525779">
              <a:defRPr sz="4230">
                <a:solidFill>
                  <a:srgbClr val="7A0816"/>
                </a:solidFill>
              </a:defRPr>
            </a:lvl1pPr>
          </a:lstStyle>
          <a:p>
            <a:r>
              <a:rPr dirty="0">
                <a:solidFill>
                  <a:srgbClr val="0070C0"/>
                </a:solidFill>
              </a:rPr>
              <a:t>Contributions</a:t>
            </a:r>
          </a:p>
        </p:txBody>
      </p:sp>
      <p:sp>
        <p:nvSpPr>
          <p:cNvPr id="283" name="Indoor behavior can be modeled by the Pareto distribution.…"/>
          <p:cNvSpPr txBox="1"/>
          <p:nvPr/>
        </p:nvSpPr>
        <p:spPr>
          <a:xfrm>
            <a:off x="362606" y="1493167"/>
            <a:ext cx="11972020" cy="17240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76250" indent="-476250" algn="l">
              <a:lnSpc>
                <a:spcPct val="120000"/>
              </a:lnSpc>
              <a:buSzPct val="100000"/>
              <a:buAutoNum type="arabicPeriod"/>
              <a:defRPr sz="2500"/>
            </a:pPr>
            <a:r>
              <a:rPr sz="2250" dirty="0"/>
              <a:t>Indoor behavior can be modeled by </a:t>
            </a:r>
            <a:r>
              <a:rPr lang="en-US" sz="2250" dirty="0"/>
              <a:t>a</a:t>
            </a:r>
            <a:r>
              <a:rPr sz="2250" dirty="0"/>
              <a:t> Pareto distribution</a:t>
            </a:r>
          </a:p>
          <a:p>
            <a:pPr marL="777875" lvl="1" indent="-333375" algn="l">
              <a:lnSpc>
                <a:spcPct val="120000"/>
              </a:lnSpc>
              <a:buSzPct val="145000"/>
              <a:buChar char="•"/>
              <a:defRPr sz="2500" b="0">
                <a:solidFill>
                  <a:srgbClr val="991400"/>
                </a:solidFill>
              </a:defRPr>
            </a:pPr>
            <a:r>
              <a:rPr sz="2250" dirty="0"/>
              <a:t>Innovation: </a:t>
            </a:r>
            <a:r>
              <a:rPr lang="en-US" sz="2250" dirty="0"/>
              <a:t>h</a:t>
            </a:r>
            <a:r>
              <a:rPr sz="2250" dirty="0"/>
              <a:t>eavy-tailed distribution (</a:t>
            </a:r>
            <a:r>
              <a:rPr sz="2250" b="1" i="1" dirty="0"/>
              <a:t>Pareto distribution</a:t>
            </a:r>
            <a:r>
              <a:rPr sz="2250" dirty="0"/>
              <a:t>)</a:t>
            </a:r>
          </a:p>
          <a:p>
            <a:pPr marL="777875" lvl="1" indent="-333375" algn="l">
              <a:lnSpc>
                <a:spcPct val="120000"/>
              </a:lnSpc>
              <a:buSzPct val="145000"/>
              <a:buChar char="•"/>
              <a:defRPr sz="2500" b="0">
                <a:solidFill>
                  <a:schemeClr val="accent1"/>
                </a:solidFill>
              </a:defRPr>
            </a:pPr>
            <a:r>
              <a:rPr lang="en-US" sz="2250" dirty="0"/>
              <a:t>Impact</a:t>
            </a:r>
            <a:r>
              <a:rPr sz="2250" dirty="0"/>
              <a:t>: the Pareto distribution and its properties, the 80/20 rule, can be </a:t>
            </a:r>
            <a:r>
              <a:rPr lang="en-US" sz="2250" dirty="0"/>
              <a:t>used</a:t>
            </a:r>
            <a:r>
              <a:rPr sz="2250" dirty="0"/>
              <a:t> to model various human behavior patterns</a:t>
            </a:r>
          </a:p>
        </p:txBody>
      </p:sp>
      <p:sp>
        <p:nvSpPr>
          <p:cNvPr id="284" name="2.  Proposed a new measure for model selections…"/>
          <p:cNvSpPr txBox="1"/>
          <p:nvPr/>
        </p:nvSpPr>
        <p:spPr>
          <a:xfrm>
            <a:off x="342873" y="3420940"/>
            <a:ext cx="12580087" cy="17702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lnSpc>
                <a:spcPct val="120000"/>
              </a:lnSpc>
              <a:defRPr sz="2500"/>
            </a:pPr>
            <a:r>
              <a:rPr sz="2250" dirty="0"/>
              <a:t>2.  Proposed a new measure for model selection</a:t>
            </a:r>
          </a:p>
          <a:p>
            <a:pPr marL="777875" lvl="1" indent="-333375" algn="l">
              <a:lnSpc>
                <a:spcPct val="120000"/>
              </a:lnSpc>
              <a:buSzPct val="145000"/>
              <a:buChar char="•"/>
              <a:defRPr sz="2500" b="0">
                <a:solidFill>
                  <a:srgbClr val="991400"/>
                </a:solidFill>
              </a:defRPr>
            </a:pPr>
            <a:r>
              <a:rPr sz="2250" dirty="0"/>
              <a:t>Innovation: </a:t>
            </a:r>
            <a:r>
              <a:rPr lang="en-US" sz="2250" b="1" i="1" dirty="0"/>
              <a:t>a ne</a:t>
            </a:r>
            <a:r>
              <a:rPr sz="2250" b="1" i="1" dirty="0"/>
              <a:t>w measure</a:t>
            </a:r>
            <a:r>
              <a:rPr sz="2250" dirty="0"/>
              <a:t> to balance the tradeoff</a:t>
            </a:r>
            <a:r>
              <a:rPr lang="en-US" sz="2250" dirty="0"/>
              <a:t> between under/over-</a:t>
            </a:r>
            <a:r>
              <a:rPr lang="en-US" sz="2500" b="0" dirty="0"/>
              <a:t>estimating</a:t>
            </a:r>
            <a:r>
              <a:rPr lang="en-US" sz="2250" dirty="0"/>
              <a:t> the true Markov order</a:t>
            </a:r>
            <a:endParaRPr sz="2250" dirty="0"/>
          </a:p>
          <a:p>
            <a:pPr marL="777875" lvl="1" indent="-333375" algn="l">
              <a:lnSpc>
                <a:spcPct val="120000"/>
              </a:lnSpc>
              <a:buSzPct val="145000"/>
              <a:buChar char="•"/>
              <a:defRPr sz="2500" b="0">
                <a:solidFill>
                  <a:schemeClr val="accent1"/>
                </a:solidFill>
              </a:defRPr>
            </a:pPr>
            <a:r>
              <a:rPr lang="en-US" sz="2250" dirty="0"/>
              <a:t>Impact</a:t>
            </a:r>
            <a:r>
              <a:rPr sz="2250" dirty="0"/>
              <a:t>: </a:t>
            </a:r>
            <a:r>
              <a:rPr lang="en-US" sz="2250" dirty="0"/>
              <a:t>understand the complexity of sensor-observed human indoor behavior</a:t>
            </a:r>
            <a:endParaRPr sz="2250" dirty="0"/>
          </a:p>
        </p:txBody>
      </p:sp>
    </p:spTree>
    <p:extLst>
      <p:ext uri="{BB962C8B-B14F-4D97-AF65-F5344CB8AC3E}">
        <p14:creationId xmlns:p14="http://schemas.microsoft.com/office/powerpoint/2010/main" val="2899008499"/>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lide Number"/>
          <p:cNvSpPr txBox="1">
            <a:spLocks noGrp="1"/>
          </p:cNvSpPr>
          <p:nvPr>
            <p:ph type="sldNum" sz="quarter" idx="2"/>
          </p:nvPr>
        </p:nvSpPr>
        <p:spPr>
          <a:xfrm>
            <a:off x="6385373" y="9296400"/>
            <a:ext cx="227280" cy="32430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45</a:t>
            </a:fld>
            <a:endParaRPr/>
          </a:p>
        </p:txBody>
      </p:sp>
      <p:pic>
        <p:nvPicPr>
          <p:cNvPr id="157" name="Image" descr="Image"/>
          <p:cNvPicPr>
            <a:picLocks noChangeAspect="1"/>
          </p:cNvPicPr>
          <p:nvPr/>
        </p:nvPicPr>
        <p:blipFill>
          <a:blip r:embed="rId3">
            <a:alphaModFix amt="85382"/>
          </a:blip>
          <a:stretch>
            <a:fillRect/>
          </a:stretch>
        </p:blipFill>
        <p:spPr>
          <a:xfrm>
            <a:off x="673804" y="4262658"/>
            <a:ext cx="11657192" cy="4533353"/>
          </a:xfrm>
          <a:prstGeom prst="rect">
            <a:avLst/>
          </a:prstGeom>
          <a:ln w="12700">
            <a:miter lim="400000"/>
          </a:ln>
        </p:spPr>
      </p:pic>
      <p:grpSp>
        <p:nvGrpSpPr>
          <p:cNvPr id="161" name="Group"/>
          <p:cNvGrpSpPr/>
          <p:nvPr/>
        </p:nvGrpSpPr>
        <p:grpSpPr>
          <a:xfrm>
            <a:off x="4884430" y="1952011"/>
            <a:ext cx="2693045" cy="2512842"/>
            <a:chOff x="512766" y="64669"/>
            <a:chExt cx="2693044" cy="2512840"/>
          </a:xfrm>
        </p:grpSpPr>
        <p:sp>
          <p:nvSpPr>
            <p:cNvPr id="172" name="Connection Line"/>
            <p:cNvSpPr/>
            <p:nvPr/>
          </p:nvSpPr>
          <p:spPr>
            <a:xfrm>
              <a:off x="656441" y="1189041"/>
              <a:ext cx="1328420" cy="138846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8703"/>
                  </a:lnTo>
                  <a:lnTo>
                    <a:pt x="0" y="8703"/>
                  </a:lnTo>
                  <a:lnTo>
                    <a:pt x="0" y="21600"/>
                  </a:lnTo>
                </a:path>
              </a:pathLst>
            </a:custGeom>
            <a:noFill/>
            <a:ln w="38100" cap="flat">
              <a:solidFill>
                <a:srgbClr val="3F3F3F">
                  <a:alpha val="70816"/>
                </a:srgbClr>
              </a:solidFill>
              <a:prstDash val="solid"/>
              <a:miter lim="400000"/>
              <a:headEnd type="triangle" w="med" len="med"/>
            </a:ln>
            <a:effectLst/>
          </p:spPr>
          <p:txBody>
            <a:bodyPr/>
            <a:lstStyle/>
            <a:p>
              <a:endParaRPr>
                <a:solidFill>
                  <a:srgbClr val="0070C0"/>
                </a:solidFill>
              </a:endParaRPr>
            </a:p>
          </p:txBody>
        </p:sp>
        <p:sp>
          <p:nvSpPr>
            <p:cNvPr id="159" name="Computational Challenges…"/>
            <p:cNvSpPr txBox="1"/>
            <p:nvPr/>
          </p:nvSpPr>
          <p:spPr>
            <a:xfrm>
              <a:off x="512766" y="64669"/>
              <a:ext cx="2693044" cy="7797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rPr lang="en-US" sz="2200" dirty="0">
                  <a:solidFill>
                    <a:srgbClr val="0070C0"/>
                  </a:solidFill>
                </a:rPr>
                <a:t>Mathematic Model </a:t>
              </a:r>
            </a:p>
            <a:p>
              <a:r>
                <a:rPr lang="en-US" sz="2200" dirty="0">
                  <a:solidFill>
                    <a:srgbClr val="0070C0"/>
                  </a:solidFill>
                </a:rPr>
                <a:t>of Behavior</a:t>
              </a:r>
              <a:endParaRPr sz="2200" dirty="0">
                <a:solidFill>
                  <a:srgbClr val="0070C0"/>
                </a:solidFill>
              </a:endParaRPr>
            </a:p>
          </p:txBody>
        </p:sp>
        <p:sp>
          <p:nvSpPr>
            <p:cNvPr id="160" name="JSAN’17,  J-BHI’ 18…"/>
            <p:cNvSpPr txBox="1"/>
            <p:nvPr/>
          </p:nvSpPr>
          <p:spPr>
            <a:xfrm>
              <a:off x="823036" y="1207573"/>
              <a:ext cx="102657" cy="4103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a:defRPr sz="2000" b="0" i="1">
                  <a:solidFill>
                    <a:srgbClr val="1C1C1C"/>
                  </a:solidFill>
                </a:defRPr>
              </a:pPr>
              <a:endParaRPr>
                <a:solidFill>
                  <a:srgbClr val="0070C0"/>
                </a:solidFill>
              </a:endParaRPr>
            </a:p>
          </p:txBody>
        </p:sp>
      </p:grpSp>
      <p:grpSp>
        <p:nvGrpSpPr>
          <p:cNvPr id="165" name="Group"/>
          <p:cNvGrpSpPr/>
          <p:nvPr/>
        </p:nvGrpSpPr>
        <p:grpSpPr>
          <a:xfrm>
            <a:off x="967196" y="1952011"/>
            <a:ext cx="3661259" cy="2490187"/>
            <a:chOff x="-400609" y="476171"/>
            <a:chExt cx="3661256" cy="2490185"/>
          </a:xfrm>
        </p:grpSpPr>
        <p:sp>
          <p:nvSpPr>
            <p:cNvPr id="173" name="Connection Line"/>
            <p:cNvSpPr/>
            <p:nvPr/>
          </p:nvSpPr>
          <p:spPr>
            <a:xfrm>
              <a:off x="556618" y="1627017"/>
              <a:ext cx="1066801" cy="133933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8232"/>
                  </a:lnTo>
                  <a:lnTo>
                    <a:pt x="0" y="8232"/>
                  </a:lnTo>
                  <a:lnTo>
                    <a:pt x="0" y="21600"/>
                  </a:lnTo>
                </a:path>
              </a:pathLst>
            </a:custGeom>
            <a:noFill/>
            <a:ln w="38100" cap="flat">
              <a:solidFill>
                <a:srgbClr val="3F3F3F">
                  <a:alpha val="70816"/>
                </a:srgbClr>
              </a:solidFill>
              <a:prstDash val="solid"/>
              <a:miter lim="400000"/>
              <a:headEnd type="triangle" w="med" len="med"/>
            </a:ln>
            <a:effectLst/>
          </p:spPr>
          <p:txBody>
            <a:bodyPr/>
            <a:lstStyle/>
            <a:p>
              <a:endParaRPr>
                <a:solidFill>
                  <a:srgbClr val="0070C0"/>
                </a:solidFill>
              </a:endParaRPr>
            </a:p>
          </p:txBody>
        </p:sp>
        <p:sp>
          <p:nvSpPr>
            <p:cNvPr id="163" name="Formal Models…"/>
            <p:cNvSpPr txBox="1"/>
            <p:nvPr/>
          </p:nvSpPr>
          <p:spPr>
            <a:xfrm>
              <a:off x="-400609" y="476171"/>
              <a:ext cx="3661256" cy="7797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rPr lang="en-US" sz="2200" dirty="0">
                  <a:solidFill>
                    <a:srgbClr val="0070C0"/>
                  </a:solidFill>
                </a:rPr>
                <a:t>Computational Challenges</a:t>
              </a:r>
            </a:p>
            <a:p>
              <a:r>
                <a:rPr lang="en-US" sz="2200" dirty="0">
                  <a:solidFill>
                    <a:srgbClr val="0070C0"/>
                  </a:solidFill>
                </a:rPr>
                <a:t> in Sensor Data</a:t>
              </a:r>
              <a:r>
                <a:rPr sz="2200" dirty="0">
                  <a:solidFill>
                    <a:srgbClr val="0070C0"/>
                  </a:solidFill>
                </a:rPr>
                <a:t> </a:t>
              </a:r>
            </a:p>
          </p:txBody>
        </p:sp>
      </p:grpSp>
      <p:grpSp>
        <p:nvGrpSpPr>
          <p:cNvPr id="169" name="Group"/>
          <p:cNvGrpSpPr/>
          <p:nvPr/>
        </p:nvGrpSpPr>
        <p:grpSpPr>
          <a:xfrm>
            <a:off x="8081989" y="1952011"/>
            <a:ext cx="4486806" cy="2849860"/>
            <a:chOff x="-198516" y="40429"/>
            <a:chExt cx="4486802" cy="2849858"/>
          </a:xfrm>
        </p:grpSpPr>
        <p:sp>
          <p:nvSpPr>
            <p:cNvPr id="174" name="Connection Line"/>
            <p:cNvSpPr/>
            <p:nvPr/>
          </p:nvSpPr>
          <p:spPr>
            <a:xfrm>
              <a:off x="555600" y="1140247"/>
              <a:ext cx="1144270" cy="175004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7062"/>
                  </a:lnTo>
                  <a:lnTo>
                    <a:pt x="0" y="7062"/>
                  </a:lnTo>
                  <a:lnTo>
                    <a:pt x="0" y="21600"/>
                  </a:lnTo>
                </a:path>
              </a:pathLst>
            </a:custGeom>
            <a:noFill/>
            <a:ln w="38100" cap="flat">
              <a:solidFill>
                <a:srgbClr val="3F3F3F">
                  <a:alpha val="70816"/>
                </a:srgbClr>
              </a:solidFill>
              <a:prstDash val="solid"/>
              <a:miter lim="400000"/>
              <a:headEnd type="triangle" w="med" len="med"/>
            </a:ln>
            <a:effectLst/>
          </p:spPr>
          <p:txBody>
            <a:bodyPr/>
            <a:lstStyle/>
            <a:p>
              <a:endParaRPr>
                <a:solidFill>
                  <a:srgbClr val="0070C0"/>
                </a:solidFill>
              </a:endParaRPr>
            </a:p>
          </p:txBody>
        </p:sp>
        <p:sp>
          <p:nvSpPr>
            <p:cNvPr id="167" name="Data-driven Approach…"/>
            <p:cNvSpPr txBox="1"/>
            <p:nvPr/>
          </p:nvSpPr>
          <p:spPr>
            <a:xfrm>
              <a:off x="-198516" y="40429"/>
              <a:ext cx="4486802" cy="7797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rPr lang="en-US" sz="2200" dirty="0">
                  <a:solidFill>
                    <a:srgbClr val="0070C0"/>
                  </a:solidFill>
                </a:rPr>
                <a:t>Inverse Reinforcement Learning </a:t>
              </a:r>
            </a:p>
            <a:p>
              <a:r>
                <a:rPr lang="en-US" sz="2200" dirty="0">
                  <a:solidFill>
                    <a:srgbClr val="0070C0"/>
                  </a:solidFill>
                </a:rPr>
                <a:t>Model of Behavior</a:t>
              </a:r>
              <a:endParaRPr sz="2200" dirty="0">
                <a:solidFill>
                  <a:srgbClr val="0070C0"/>
                </a:solidFill>
              </a:endParaRPr>
            </a:p>
          </p:txBody>
        </p:sp>
      </p:grpSp>
      <p:sp>
        <p:nvSpPr>
          <p:cNvPr id="171" name="Contributions"/>
          <p:cNvSpPr txBox="1"/>
          <p:nvPr/>
        </p:nvSpPr>
        <p:spPr>
          <a:xfrm>
            <a:off x="698500" y="590946"/>
            <a:ext cx="11064907" cy="742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lnSpcReduction="10000"/>
          </a:bodyPr>
          <a:lstStyle>
            <a:lvl1pPr algn="l" defTabSz="525779">
              <a:defRPr sz="4230">
                <a:solidFill>
                  <a:srgbClr val="7A0816"/>
                </a:solidFill>
              </a:defRPr>
            </a:lvl1pPr>
          </a:lstStyle>
          <a:p>
            <a:r>
              <a:rPr lang="en-US" dirty="0">
                <a:solidFill>
                  <a:srgbClr val="0070C0"/>
                </a:solidFill>
              </a:rPr>
              <a:t>Step 3</a:t>
            </a:r>
            <a:endParaRPr dirty="0">
              <a:solidFill>
                <a:srgbClr val="0070C0"/>
              </a:solidFill>
            </a:endParaRPr>
          </a:p>
        </p:txBody>
      </p:sp>
    </p:spTree>
    <p:extLst>
      <p:ext uri="{BB962C8B-B14F-4D97-AF65-F5344CB8AC3E}">
        <p14:creationId xmlns:p14="http://schemas.microsoft.com/office/powerpoint/2010/main" val="387372984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Box 4">
            <a:extLst>
              <a:ext uri="{FF2B5EF4-FFF2-40B4-BE49-F238E27FC236}">
                <a16:creationId xmlns:a16="http://schemas.microsoft.com/office/drawing/2014/main" id="{0072BAE0-272A-C348-ADD0-FD6DD03FF5C5}"/>
              </a:ext>
            </a:extLst>
          </p:cNvPr>
          <p:cNvSpPr txBox="1">
            <a:spLocks noChangeArrowheads="1"/>
          </p:cNvSpPr>
          <p:nvPr/>
        </p:nvSpPr>
        <p:spPr bwMode="auto">
          <a:xfrm>
            <a:off x="943428" y="1839512"/>
            <a:ext cx="1123253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l"/>
            <a:r>
              <a:rPr lang="en-US" sz="3000" dirty="0">
                <a:solidFill>
                  <a:schemeClr val="tx1">
                    <a:lumMod val="95000"/>
                    <a:lumOff val="5000"/>
                  </a:schemeClr>
                </a:solidFill>
                <a:latin typeface="Helvetica Neue"/>
              </a:rPr>
              <a:t>1. Model navigation patterns as a Markov decision process</a:t>
            </a:r>
            <a:endParaRPr lang="en-US" sz="1000" dirty="0">
              <a:solidFill>
                <a:schemeClr val="tx1">
                  <a:lumMod val="95000"/>
                  <a:lumOff val="5000"/>
                </a:schemeClr>
              </a:solidFill>
              <a:latin typeface="Helvetica Neue"/>
            </a:endParaRPr>
          </a:p>
        </p:txBody>
      </p:sp>
      <p:sp>
        <p:nvSpPr>
          <p:cNvPr id="10" name="Formal Models of Indoor Behavior">
            <a:extLst>
              <a:ext uri="{FF2B5EF4-FFF2-40B4-BE49-F238E27FC236}">
                <a16:creationId xmlns:a16="http://schemas.microsoft.com/office/drawing/2014/main" id="{426708DF-59D1-0F4D-ABDE-039331543A90}"/>
              </a:ext>
            </a:extLst>
          </p:cNvPr>
          <p:cNvSpPr txBox="1"/>
          <p:nvPr/>
        </p:nvSpPr>
        <p:spPr>
          <a:xfrm>
            <a:off x="220360" y="222559"/>
            <a:ext cx="12784440" cy="1015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Autofit/>
          </a:bodyPr>
          <a:lstStyle>
            <a:lvl1pPr algn="l" defTabSz="525779">
              <a:defRPr sz="4230">
                <a:solidFill>
                  <a:srgbClr val="7A0816"/>
                </a:solidFill>
              </a:defRPr>
            </a:lvl1pPr>
          </a:lstStyle>
          <a:p>
            <a:r>
              <a:rPr lang="en-US" sz="3000" dirty="0">
                <a:solidFill>
                  <a:srgbClr val="0070C0"/>
                </a:solidFill>
              </a:rPr>
              <a:t>Inverse Reinforcement Learning (IRL) of Indoor Behavior - Hypothesis</a:t>
            </a:r>
          </a:p>
        </p:txBody>
      </p:sp>
      <p:sp>
        <p:nvSpPr>
          <p:cNvPr id="2" name="Slide Number Placeholder 1">
            <a:extLst>
              <a:ext uri="{FF2B5EF4-FFF2-40B4-BE49-F238E27FC236}">
                <a16:creationId xmlns:a16="http://schemas.microsoft.com/office/drawing/2014/main" id="{359FF09E-5CB7-604B-B7F4-A08EE7873E38}"/>
              </a:ext>
            </a:extLst>
          </p:cNvPr>
          <p:cNvSpPr>
            <a:spLocks noGrp="1"/>
          </p:cNvSpPr>
          <p:nvPr>
            <p:ph type="sldNum" sz="quarter" idx="12"/>
          </p:nvPr>
        </p:nvSpPr>
        <p:spPr/>
        <p:txBody>
          <a:bodyPr/>
          <a:lstStyle/>
          <a:p>
            <a:fld id="{64DF4CED-CB7D-E148-BC58-AE7DBC5E157D}" type="slidenum">
              <a:rPr lang="en-US" altLang="en-US" smtClean="0"/>
              <a:pPr/>
              <a:t>46</a:t>
            </a:fld>
            <a:endParaRPr lang="en-US" altLang="en-US"/>
          </a:p>
        </p:txBody>
      </p:sp>
      <p:sp>
        <p:nvSpPr>
          <p:cNvPr id="6" name="TextBox 4">
            <a:extLst>
              <a:ext uri="{FF2B5EF4-FFF2-40B4-BE49-F238E27FC236}">
                <a16:creationId xmlns:a16="http://schemas.microsoft.com/office/drawing/2014/main" id="{AEEA2243-75C4-E545-8E94-FF9DFE7C32D1}"/>
              </a:ext>
            </a:extLst>
          </p:cNvPr>
          <p:cNvSpPr txBox="1">
            <a:spLocks noChangeArrowheads="1"/>
          </p:cNvSpPr>
          <p:nvPr/>
        </p:nvSpPr>
        <p:spPr bwMode="auto">
          <a:xfrm>
            <a:off x="943428" y="4082032"/>
            <a:ext cx="1102398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l"/>
            <a:r>
              <a:rPr lang="en-US" sz="3000" dirty="0">
                <a:solidFill>
                  <a:schemeClr val="tx1">
                    <a:lumMod val="95000"/>
                    <a:lumOff val="5000"/>
                  </a:schemeClr>
                </a:solidFill>
                <a:latin typeface="Helvetica Neue"/>
              </a:rPr>
              <a:t>3. Learn a behavior strategy that is consistent with the observed movement patterns</a:t>
            </a:r>
            <a:endParaRPr lang="en-US" sz="1000" dirty="0">
              <a:solidFill>
                <a:schemeClr val="tx1">
                  <a:lumMod val="95000"/>
                  <a:lumOff val="5000"/>
                </a:schemeClr>
              </a:solidFill>
              <a:latin typeface="Helvetica Neue"/>
            </a:endParaRPr>
          </a:p>
        </p:txBody>
      </p:sp>
      <p:sp>
        <p:nvSpPr>
          <p:cNvPr id="7" name="TextBox 4">
            <a:extLst>
              <a:ext uri="{FF2B5EF4-FFF2-40B4-BE49-F238E27FC236}">
                <a16:creationId xmlns:a16="http://schemas.microsoft.com/office/drawing/2014/main" id="{0ABADFE2-C5DC-3740-ABB3-026C25679C26}"/>
              </a:ext>
            </a:extLst>
          </p:cNvPr>
          <p:cNvSpPr txBox="1">
            <a:spLocks noChangeArrowheads="1"/>
          </p:cNvSpPr>
          <p:nvPr/>
        </p:nvSpPr>
        <p:spPr bwMode="auto">
          <a:xfrm>
            <a:off x="943428" y="2883828"/>
            <a:ext cx="1206137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l"/>
            <a:endParaRPr lang="en-US" sz="1000" dirty="0">
              <a:solidFill>
                <a:schemeClr val="tx1">
                  <a:lumMod val="95000"/>
                  <a:lumOff val="5000"/>
                </a:schemeClr>
              </a:solidFill>
              <a:latin typeface="Helvetica Neue"/>
            </a:endParaRPr>
          </a:p>
          <a:p>
            <a:pPr algn="l"/>
            <a:r>
              <a:rPr lang="en-US" sz="3000" dirty="0">
                <a:solidFill>
                  <a:schemeClr val="tx1">
                    <a:lumMod val="95000"/>
                    <a:lumOff val="5000"/>
                  </a:schemeClr>
                </a:solidFill>
                <a:latin typeface="Helvetica Neue"/>
              </a:rPr>
              <a:t>2. Design the </a:t>
            </a:r>
            <a:r>
              <a:rPr lang="en-US" sz="3000" dirty="0" err="1">
                <a:solidFill>
                  <a:schemeClr val="tx1">
                    <a:lumMod val="95000"/>
                    <a:lumOff val="5000"/>
                  </a:schemeClr>
                </a:solidFill>
                <a:latin typeface="Helvetica Neue"/>
              </a:rPr>
              <a:t>spatio</a:t>
            </a:r>
            <a:r>
              <a:rPr lang="en-US" sz="3000" dirty="0">
                <a:solidFill>
                  <a:schemeClr val="tx1">
                    <a:lumMod val="95000"/>
                    <a:lumOff val="5000"/>
                  </a:schemeClr>
                </a:solidFill>
                <a:latin typeface="Helvetica Neue"/>
              </a:rPr>
              <a:t>-temporal features of indoor navigations</a:t>
            </a:r>
          </a:p>
        </p:txBody>
      </p:sp>
      <p:sp>
        <p:nvSpPr>
          <p:cNvPr id="8" name="TextBox 4">
            <a:extLst>
              <a:ext uri="{FF2B5EF4-FFF2-40B4-BE49-F238E27FC236}">
                <a16:creationId xmlns:a16="http://schemas.microsoft.com/office/drawing/2014/main" id="{FE942B4D-177C-F447-8FED-A8E9334BE25E}"/>
              </a:ext>
            </a:extLst>
          </p:cNvPr>
          <p:cNvSpPr txBox="1">
            <a:spLocks noChangeArrowheads="1"/>
          </p:cNvSpPr>
          <p:nvPr/>
        </p:nvSpPr>
        <p:spPr bwMode="auto">
          <a:xfrm>
            <a:off x="943428" y="5588014"/>
            <a:ext cx="1123253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l"/>
            <a:r>
              <a:rPr lang="en-US" sz="3000" dirty="0">
                <a:solidFill>
                  <a:schemeClr val="tx1">
                    <a:lumMod val="95000"/>
                    <a:lumOff val="5000"/>
                  </a:schemeClr>
                </a:solidFill>
                <a:latin typeface="Helvetica Neue"/>
              </a:rPr>
              <a:t>4. Analyze behavior patterns and differences on different subgroups (eight actual smart homes)</a:t>
            </a:r>
          </a:p>
          <a:p>
            <a:pPr algn="l"/>
            <a:endParaRPr lang="en-US" sz="1000" dirty="0">
              <a:solidFill>
                <a:schemeClr val="tx1">
                  <a:lumMod val="95000"/>
                  <a:lumOff val="5000"/>
                </a:schemeClr>
              </a:solidFill>
              <a:latin typeface="Helvetica Neue"/>
            </a:endParaRPr>
          </a:p>
        </p:txBody>
      </p:sp>
      <p:grpSp>
        <p:nvGrpSpPr>
          <p:cNvPr id="9" name="Group 8">
            <a:extLst>
              <a:ext uri="{FF2B5EF4-FFF2-40B4-BE49-F238E27FC236}">
                <a16:creationId xmlns:a16="http://schemas.microsoft.com/office/drawing/2014/main" id="{886666C7-DD1A-D34D-B3EC-14544399273A}"/>
              </a:ext>
            </a:extLst>
          </p:cNvPr>
          <p:cNvGrpSpPr/>
          <p:nvPr/>
        </p:nvGrpSpPr>
        <p:grpSpPr>
          <a:xfrm>
            <a:off x="6917565" y="6580135"/>
            <a:ext cx="5258393" cy="3173465"/>
            <a:chOff x="2743688" y="3614740"/>
            <a:chExt cx="6889134" cy="3925455"/>
          </a:xfrm>
        </p:grpSpPr>
        <p:pic>
          <p:nvPicPr>
            <p:cNvPr id="11" name="Picture 10">
              <a:extLst>
                <a:ext uri="{FF2B5EF4-FFF2-40B4-BE49-F238E27FC236}">
                  <a16:creationId xmlns:a16="http://schemas.microsoft.com/office/drawing/2014/main" id="{EA4373CC-9FAD-8D44-9405-AFE3A046E4FD}"/>
                </a:ext>
              </a:extLst>
            </p:cNvPr>
            <p:cNvPicPr>
              <a:picLocks noChangeAspect="1"/>
            </p:cNvPicPr>
            <p:nvPr/>
          </p:nvPicPr>
          <p:blipFill>
            <a:blip r:embed="rId3"/>
            <a:stretch>
              <a:fillRect/>
            </a:stretch>
          </p:blipFill>
          <p:spPr>
            <a:xfrm>
              <a:off x="2743688" y="3614740"/>
              <a:ext cx="3925455" cy="3925455"/>
            </a:xfrm>
            <a:prstGeom prst="rect">
              <a:avLst/>
            </a:prstGeom>
          </p:spPr>
        </p:pic>
        <p:sp>
          <p:nvSpPr>
            <p:cNvPr id="12" name="TextBox 11">
              <a:extLst>
                <a:ext uri="{FF2B5EF4-FFF2-40B4-BE49-F238E27FC236}">
                  <a16:creationId xmlns:a16="http://schemas.microsoft.com/office/drawing/2014/main" id="{1C2D4CA2-BB01-1D47-82E9-87A13C655584}"/>
                </a:ext>
              </a:extLst>
            </p:cNvPr>
            <p:cNvSpPr txBox="1"/>
            <p:nvPr/>
          </p:nvSpPr>
          <p:spPr>
            <a:xfrm>
              <a:off x="6166859" y="4145231"/>
              <a:ext cx="3465963" cy="19543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Helvetica Neue"/>
                  <a:ea typeface="Helvetica Neue"/>
                  <a:cs typeface="Helvetica Neue"/>
                  <a:sym typeface="Helvetica Neue"/>
                </a:rPr>
                <a:t>What is reinforcement learning?</a:t>
              </a:r>
            </a:p>
          </p:txBody>
        </p:sp>
      </p:grpSp>
      <p:sp>
        <p:nvSpPr>
          <p:cNvPr id="13" name="Lin, B., Cook, D., and Roy, S., 2020. Markov Models of Human Indoor Behavior, Journal of Biomedical and Health Informatics (to submit).">
            <a:extLst>
              <a:ext uri="{FF2B5EF4-FFF2-40B4-BE49-F238E27FC236}">
                <a16:creationId xmlns:a16="http://schemas.microsoft.com/office/drawing/2014/main" id="{09691E00-C13C-CF40-B9F7-37321237C007}"/>
              </a:ext>
            </a:extLst>
          </p:cNvPr>
          <p:cNvSpPr txBox="1"/>
          <p:nvPr/>
        </p:nvSpPr>
        <p:spPr>
          <a:xfrm>
            <a:off x="605904" y="8840357"/>
            <a:ext cx="12185049"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1500" b="0"/>
            </a:lvl1pPr>
          </a:lstStyle>
          <a:p>
            <a:r>
              <a:rPr lang="en-US" dirty="0"/>
              <a:t>Lin, B. and Cook, D.J., 2020. Analyzing Sensor-Based Individual and Population Behavior Patterns via Inverse Reinforcement Learning. Sensors, 20(18), p.5207.</a:t>
            </a:r>
            <a:endParaRPr dirty="0"/>
          </a:p>
        </p:txBody>
      </p:sp>
    </p:spTree>
    <p:extLst>
      <p:ext uri="{BB962C8B-B14F-4D97-AF65-F5344CB8AC3E}">
        <p14:creationId xmlns:p14="http://schemas.microsoft.com/office/powerpoint/2010/main" val="17935521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p:bldP spid="6" grpId="0"/>
      <p:bldP spid="7" grpId="0"/>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47</a:t>
            </a:fld>
            <a:endParaRPr dirty="0"/>
          </a:p>
        </p:txBody>
      </p:sp>
      <p:sp>
        <p:nvSpPr>
          <p:cNvPr id="311" name="Data-driven Approach of Experts’ Behavior"/>
          <p:cNvSpPr txBox="1"/>
          <p:nvPr/>
        </p:nvSpPr>
        <p:spPr>
          <a:xfrm>
            <a:off x="698500" y="590946"/>
            <a:ext cx="10991174" cy="742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lvl1pPr algn="l" defTabSz="519937">
              <a:defRPr sz="4183">
                <a:solidFill>
                  <a:srgbClr val="7A0816"/>
                </a:solidFill>
              </a:defRPr>
            </a:lvl1pPr>
          </a:lstStyle>
          <a:p>
            <a:r>
              <a:rPr lang="en-US" dirty="0">
                <a:solidFill>
                  <a:srgbClr val="0070C0"/>
                </a:solidFill>
              </a:rPr>
              <a:t>Background</a:t>
            </a:r>
            <a:endParaRPr dirty="0">
              <a:solidFill>
                <a:srgbClr val="0070C0"/>
              </a:solidFill>
            </a:endParaRPr>
          </a:p>
        </p:txBody>
      </p:sp>
      <p:sp>
        <p:nvSpPr>
          <p:cNvPr id="312" name="To model and quantify residents’ behavior;…"/>
          <p:cNvSpPr txBox="1"/>
          <p:nvPr/>
        </p:nvSpPr>
        <p:spPr>
          <a:xfrm>
            <a:off x="712417" y="1603096"/>
            <a:ext cx="7655728" cy="5950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r>
              <a:rPr lang="en-US" sz="3200" dirty="0"/>
              <a:t>Reinforcement Learning</a:t>
            </a:r>
            <a:endParaRPr sz="3200" dirty="0"/>
          </a:p>
        </p:txBody>
      </p:sp>
      <p:pic>
        <p:nvPicPr>
          <p:cNvPr id="3" name="Picture 2">
            <a:extLst>
              <a:ext uri="{FF2B5EF4-FFF2-40B4-BE49-F238E27FC236}">
                <a16:creationId xmlns:a16="http://schemas.microsoft.com/office/drawing/2014/main" id="{5B6754E6-7A9E-9B44-9E55-13139EA83438}"/>
              </a:ext>
            </a:extLst>
          </p:cNvPr>
          <p:cNvPicPr>
            <a:picLocks noChangeAspect="1"/>
          </p:cNvPicPr>
          <p:nvPr/>
        </p:nvPicPr>
        <p:blipFill>
          <a:blip r:embed="rId3"/>
          <a:stretch>
            <a:fillRect/>
          </a:stretch>
        </p:blipFill>
        <p:spPr>
          <a:xfrm>
            <a:off x="3047132" y="2467727"/>
            <a:ext cx="6293910" cy="6092505"/>
          </a:xfrm>
          <a:prstGeom prst="rect">
            <a:avLst/>
          </a:prstGeom>
        </p:spPr>
      </p:pic>
    </p:spTree>
    <p:extLst>
      <p:ext uri="{BB962C8B-B14F-4D97-AF65-F5344CB8AC3E}">
        <p14:creationId xmlns:p14="http://schemas.microsoft.com/office/powerpoint/2010/main" val="970219140"/>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48</a:t>
            </a:fld>
            <a:endParaRPr/>
          </a:p>
        </p:txBody>
      </p:sp>
      <p:pic>
        <p:nvPicPr>
          <p:cNvPr id="3" name="Picture 2">
            <a:extLst>
              <a:ext uri="{FF2B5EF4-FFF2-40B4-BE49-F238E27FC236}">
                <a16:creationId xmlns:a16="http://schemas.microsoft.com/office/drawing/2014/main" id="{E2090954-87E2-1A49-820E-23652F4F5BD5}"/>
              </a:ext>
            </a:extLst>
          </p:cNvPr>
          <p:cNvPicPr>
            <a:picLocks noChangeAspect="1"/>
          </p:cNvPicPr>
          <p:nvPr/>
        </p:nvPicPr>
        <p:blipFill>
          <a:blip r:embed="rId3"/>
          <a:stretch>
            <a:fillRect/>
          </a:stretch>
        </p:blipFill>
        <p:spPr>
          <a:xfrm>
            <a:off x="415396" y="2515146"/>
            <a:ext cx="12589404" cy="3753853"/>
          </a:xfrm>
          <a:prstGeom prst="rect">
            <a:avLst/>
          </a:prstGeom>
        </p:spPr>
      </p:pic>
      <p:sp>
        <p:nvSpPr>
          <p:cNvPr id="5" name="Formal Models of Indoor Behavior">
            <a:extLst>
              <a:ext uri="{FF2B5EF4-FFF2-40B4-BE49-F238E27FC236}">
                <a16:creationId xmlns:a16="http://schemas.microsoft.com/office/drawing/2014/main" id="{07604194-A4EE-3646-BF74-56893D48B977}"/>
              </a:ext>
            </a:extLst>
          </p:cNvPr>
          <p:cNvSpPr txBox="1"/>
          <p:nvPr/>
        </p:nvSpPr>
        <p:spPr>
          <a:xfrm>
            <a:off x="220360" y="222559"/>
            <a:ext cx="12564079" cy="1092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Autofit/>
          </a:bodyPr>
          <a:lstStyle>
            <a:lvl1pPr algn="l" defTabSz="525779">
              <a:defRPr sz="4230">
                <a:solidFill>
                  <a:srgbClr val="7A0816"/>
                </a:solidFill>
              </a:defRPr>
            </a:lvl1pPr>
          </a:lstStyle>
          <a:p>
            <a:r>
              <a:rPr lang="en-US" sz="3000" dirty="0">
                <a:solidFill>
                  <a:srgbClr val="0070C0"/>
                </a:solidFill>
              </a:rPr>
              <a:t>Inverse Reinforcement Learning (IRL) of Indoor Behavior – RL </a:t>
            </a:r>
            <a:r>
              <a:rPr lang="en-US" sz="3000" dirty="0" err="1">
                <a:solidFill>
                  <a:srgbClr val="0070C0"/>
                </a:solidFill>
              </a:rPr>
              <a:t>v.s</a:t>
            </a:r>
            <a:r>
              <a:rPr lang="en-US" sz="3000" dirty="0">
                <a:solidFill>
                  <a:srgbClr val="0070C0"/>
                </a:solidFill>
              </a:rPr>
              <a:t>. IRL  </a:t>
            </a:r>
          </a:p>
        </p:txBody>
      </p:sp>
    </p:spTree>
    <p:extLst>
      <p:ext uri="{BB962C8B-B14F-4D97-AF65-F5344CB8AC3E}">
        <p14:creationId xmlns:p14="http://schemas.microsoft.com/office/powerpoint/2010/main" val="3151487006"/>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49</a:t>
            </a:fld>
            <a:endParaRPr/>
          </a:p>
        </p:txBody>
      </p:sp>
      <p:pic>
        <p:nvPicPr>
          <p:cNvPr id="3" name="Picture 2" descr="A picture containing clock&#10;&#10;Description automatically generated">
            <a:extLst>
              <a:ext uri="{FF2B5EF4-FFF2-40B4-BE49-F238E27FC236}">
                <a16:creationId xmlns:a16="http://schemas.microsoft.com/office/drawing/2014/main" id="{AAD8E54E-BD2A-7049-B26E-F0817A04FE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4390" y="1442641"/>
            <a:ext cx="9902046" cy="6156377"/>
          </a:xfrm>
          <a:prstGeom prst="rect">
            <a:avLst/>
          </a:prstGeom>
        </p:spPr>
      </p:pic>
      <p:sp>
        <p:nvSpPr>
          <p:cNvPr id="6" name="Formal Models of Indoor Behavior">
            <a:extLst>
              <a:ext uri="{FF2B5EF4-FFF2-40B4-BE49-F238E27FC236}">
                <a16:creationId xmlns:a16="http://schemas.microsoft.com/office/drawing/2014/main" id="{1FFE8164-E52D-0C47-94F1-57426369989D}"/>
              </a:ext>
            </a:extLst>
          </p:cNvPr>
          <p:cNvSpPr txBox="1"/>
          <p:nvPr/>
        </p:nvSpPr>
        <p:spPr>
          <a:xfrm>
            <a:off x="220360" y="222559"/>
            <a:ext cx="12564079" cy="1092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Autofit/>
          </a:bodyPr>
          <a:lstStyle>
            <a:lvl1pPr algn="l" defTabSz="525779">
              <a:defRPr sz="4230">
                <a:solidFill>
                  <a:srgbClr val="7A0816"/>
                </a:solidFill>
              </a:defRPr>
            </a:lvl1pPr>
          </a:lstStyle>
          <a:p>
            <a:r>
              <a:rPr lang="en-US" sz="3000" dirty="0">
                <a:solidFill>
                  <a:srgbClr val="0070C0"/>
                </a:solidFill>
              </a:rPr>
              <a:t>Inverse Reinforcement Learning (IRL) of Indoor Behavior – Navigation  </a:t>
            </a:r>
          </a:p>
        </p:txBody>
      </p:sp>
      <p:graphicFrame>
        <p:nvGraphicFramePr>
          <p:cNvPr id="7" name="Table 6">
            <a:extLst>
              <a:ext uri="{FF2B5EF4-FFF2-40B4-BE49-F238E27FC236}">
                <a16:creationId xmlns:a16="http://schemas.microsoft.com/office/drawing/2014/main" id="{3CEF1B1E-71AB-B640-8AE7-5C93B73B8DB4}"/>
              </a:ext>
            </a:extLst>
          </p:cNvPr>
          <p:cNvGraphicFramePr>
            <a:graphicFrameLocks noGrp="1"/>
          </p:cNvGraphicFramePr>
          <p:nvPr/>
        </p:nvGraphicFramePr>
        <p:xfrm>
          <a:off x="1314390" y="7726208"/>
          <a:ext cx="10028988" cy="1570192"/>
        </p:xfrm>
        <a:graphic>
          <a:graphicData uri="http://schemas.openxmlformats.org/drawingml/2006/table">
            <a:tbl>
              <a:tblPr firstRow="1" firstCol="1" bandRow="1">
                <a:tableStyleId>{5940675A-B579-460E-94D1-54222C63F5DA}</a:tableStyleId>
              </a:tblPr>
              <a:tblGrid>
                <a:gridCol w="2506679">
                  <a:extLst>
                    <a:ext uri="{9D8B030D-6E8A-4147-A177-3AD203B41FA5}">
                      <a16:colId xmlns:a16="http://schemas.microsoft.com/office/drawing/2014/main" val="1573362022"/>
                    </a:ext>
                  </a:extLst>
                </a:gridCol>
                <a:gridCol w="2506679">
                  <a:extLst>
                    <a:ext uri="{9D8B030D-6E8A-4147-A177-3AD203B41FA5}">
                      <a16:colId xmlns:a16="http://schemas.microsoft.com/office/drawing/2014/main" val="1663910363"/>
                    </a:ext>
                  </a:extLst>
                </a:gridCol>
                <a:gridCol w="2507815">
                  <a:extLst>
                    <a:ext uri="{9D8B030D-6E8A-4147-A177-3AD203B41FA5}">
                      <a16:colId xmlns:a16="http://schemas.microsoft.com/office/drawing/2014/main" val="1843176243"/>
                    </a:ext>
                  </a:extLst>
                </a:gridCol>
                <a:gridCol w="2507815">
                  <a:extLst>
                    <a:ext uri="{9D8B030D-6E8A-4147-A177-3AD203B41FA5}">
                      <a16:colId xmlns:a16="http://schemas.microsoft.com/office/drawing/2014/main" val="1644741616"/>
                    </a:ext>
                  </a:extLst>
                </a:gridCol>
              </a:tblGrid>
              <a:tr h="510776">
                <a:tc>
                  <a:txBody>
                    <a:bodyPr/>
                    <a:lstStyle/>
                    <a:p>
                      <a:pPr marL="0" marR="0" indent="0" algn="just">
                        <a:lnSpc>
                          <a:spcPct val="100000"/>
                        </a:lnSpc>
                        <a:spcBef>
                          <a:spcPts val="0"/>
                        </a:spcBef>
                        <a:spcAft>
                          <a:spcPts val="0"/>
                        </a:spcAft>
                      </a:pPr>
                      <a:r>
                        <a:rPr lang="en-US" sz="1800">
                          <a:effectLst/>
                        </a:rPr>
                        <a:t>d_toilet</a:t>
                      </a:r>
                      <a:endParaRPr lang="en-US" sz="180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just">
                        <a:lnSpc>
                          <a:spcPct val="100000"/>
                        </a:lnSpc>
                        <a:spcBef>
                          <a:spcPts val="0"/>
                        </a:spcBef>
                        <a:spcAft>
                          <a:spcPts val="0"/>
                        </a:spcAft>
                      </a:pPr>
                      <a:r>
                        <a:rPr lang="en-US" sz="1800">
                          <a:effectLst/>
                        </a:rPr>
                        <a:t>d_bathroom_sink</a:t>
                      </a:r>
                      <a:endParaRPr lang="en-US" sz="180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just">
                        <a:lnSpc>
                          <a:spcPct val="100000"/>
                        </a:lnSpc>
                        <a:spcBef>
                          <a:spcPts val="0"/>
                        </a:spcBef>
                        <a:spcAft>
                          <a:spcPts val="0"/>
                        </a:spcAft>
                      </a:pPr>
                      <a:r>
                        <a:rPr lang="en-US" sz="1800">
                          <a:effectLst/>
                        </a:rPr>
                        <a:t>d_livingroom_chair</a:t>
                      </a:r>
                      <a:endParaRPr lang="en-US" sz="180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just">
                        <a:lnSpc>
                          <a:spcPct val="100000"/>
                        </a:lnSpc>
                        <a:spcBef>
                          <a:spcPts val="0"/>
                        </a:spcBef>
                        <a:spcAft>
                          <a:spcPts val="0"/>
                        </a:spcAft>
                      </a:pPr>
                      <a:r>
                        <a:rPr lang="en-US" sz="1800">
                          <a:effectLst/>
                        </a:rPr>
                        <a:t>d_kitchen_sink</a:t>
                      </a:r>
                      <a:endParaRPr lang="en-US" sz="180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558937310"/>
                  </a:ext>
                </a:extLst>
              </a:tr>
              <a:tr h="248425">
                <a:tc>
                  <a:txBody>
                    <a:bodyPr/>
                    <a:lstStyle/>
                    <a:p>
                      <a:pPr marL="0" marR="0" indent="0" algn="just">
                        <a:lnSpc>
                          <a:spcPct val="100000"/>
                        </a:lnSpc>
                        <a:spcBef>
                          <a:spcPts val="0"/>
                        </a:spcBef>
                        <a:spcAft>
                          <a:spcPts val="0"/>
                        </a:spcAft>
                      </a:pPr>
                      <a:r>
                        <a:rPr lang="en-US" sz="1800">
                          <a:effectLst/>
                        </a:rPr>
                        <a:t>d_bedroom</a:t>
                      </a:r>
                      <a:endParaRPr lang="en-US" sz="180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just">
                        <a:lnSpc>
                          <a:spcPct val="100000"/>
                        </a:lnSpc>
                        <a:spcBef>
                          <a:spcPts val="0"/>
                        </a:spcBef>
                        <a:spcAft>
                          <a:spcPts val="0"/>
                        </a:spcAft>
                      </a:pPr>
                      <a:r>
                        <a:rPr lang="en-US" sz="1800">
                          <a:effectLst/>
                        </a:rPr>
                        <a:t>d_kitchen</a:t>
                      </a:r>
                      <a:endParaRPr lang="en-US" sz="180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just">
                        <a:lnSpc>
                          <a:spcPct val="100000"/>
                        </a:lnSpc>
                        <a:spcBef>
                          <a:spcPts val="0"/>
                        </a:spcBef>
                        <a:spcAft>
                          <a:spcPts val="0"/>
                        </a:spcAft>
                      </a:pPr>
                      <a:r>
                        <a:rPr lang="en-US" sz="1800">
                          <a:effectLst/>
                        </a:rPr>
                        <a:t>d_livingroom</a:t>
                      </a:r>
                      <a:endParaRPr lang="en-US" sz="180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just">
                        <a:lnSpc>
                          <a:spcPct val="100000"/>
                        </a:lnSpc>
                        <a:spcBef>
                          <a:spcPts val="0"/>
                        </a:spcBef>
                        <a:spcAft>
                          <a:spcPts val="0"/>
                        </a:spcAft>
                      </a:pPr>
                      <a:r>
                        <a:rPr lang="en-US" sz="1800" dirty="0" err="1">
                          <a:effectLst/>
                        </a:rPr>
                        <a:t>d_hallway</a:t>
                      </a:r>
                      <a:endParaRPr lang="en-US" sz="1800" dirty="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372025420"/>
                  </a:ext>
                </a:extLst>
              </a:tr>
              <a:tr h="510776">
                <a:tc>
                  <a:txBody>
                    <a:bodyPr/>
                    <a:lstStyle/>
                    <a:p>
                      <a:pPr marL="0" marR="0" indent="0" algn="just">
                        <a:lnSpc>
                          <a:spcPct val="100000"/>
                        </a:lnSpc>
                        <a:spcBef>
                          <a:spcPts val="0"/>
                        </a:spcBef>
                        <a:spcAft>
                          <a:spcPts val="0"/>
                        </a:spcAft>
                      </a:pPr>
                      <a:r>
                        <a:rPr lang="en-US" sz="1800">
                          <a:effectLst/>
                        </a:rPr>
                        <a:t>d_stove</a:t>
                      </a:r>
                      <a:endParaRPr lang="en-US" sz="180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just">
                        <a:lnSpc>
                          <a:spcPct val="100000"/>
                        </a:lnSpc>
                        <a:spcBef>
                          <a:spcPts val="0"/>
                        </a:spcBef>
                        <a:spcAft>
                          <a:spcPts val="0"/>
                        </a:spcAft>
                      </a:pPr>
                      <a:r>
                        <a:rPr lang="en-US" sz="1800">
                          <a:effectLst/>
                        </a:rPr>
                        <a:t>d_office_chair</a:t>
                      </a:r>
                      <a:endParaRPr lang="en-US" sz="180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just">
                        <a:lnSpc>
                          <a:spcPct val="100000"/>
                        </a:lnSpc>
                        <a:spcBef>
                          <a:spcPts val="0"/>
                        </a:spcBef>
                        <a:spcAft>
                          <a:spcPts val="0"/>
                        </a:spcAft>
                      </a:pPr>
                      <a:r>
                        <a:rPr lang="en-US" sz="1800">
                          <a:effectLst/>
                        </a:rPr>
                        <a:t>o_toilet</a:t>
                      </a:r>
                      <a:endParaRPr lang="en-US" sz="180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just">
                        <a:lnSpc>
                          <a:spcPct val="100000"/>
                        </a:lnSpc>
                        <a:spcBef>
                          <a:spcPts val="0"/>
                        </a:spcBef>
                        <a:spcAft>
                          <a:spcPts val="0"/>
                        </a:spcAft>
                      </a:pPr>
                      <a:r>
                        <a:rPr lang="en-US" sz="1800" dirty="0" err="1">
                          <a:effectLst/>
                        </a:rPr>
                        <a:t>o_livingroom_chair</a:t>
                      </a:r>
                      <a:endParaRPr lang="en-US" sz="1800" dirty="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510792041"/>
                  </a:ext>
                </a:extLst>
              </a:tr>
              <a:tr h="248425">
                <a:tc>
                  <a:txBody>
                    <a:bodyPr/>
                    <a:lstStyle/>
                    <a:p>
                      <a:pPr marL="0" marR="0" indent="0" algn="just">
                        <a:lnSpc>
                          <a:spcPct val="100000"/>
                        </a:lnSpc>
                        <a:spcBef>
                          <a:spcPts val="0"/>
                        </a:spcBef>
                        <a:spcAft>
                          <a:spcPts val="0"/>
                        </a:spcAft>
                      </a:pPr>
                      <a:r>
                        <a:rPr lang="en-US" sz="1800">
                          <a:effectLst/>
                        </a:rPr>
                        <a:t>o_kitchen_sink</a:t>
                      </a:r>
                      <a:endParaRPr lang="en-US" sz="180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just">
                        <a:lnSpc>
                          <a:spcPct val="100000"/>
                        </a:lnSpc>
                        <a:spcBef>
                          <a:spcPts val="0"/>
                        </a:spcBef>
                        <a:spcAft>
                          <a:spcPts val="0"/>
                        </a:spcAft>
                      </a:pPr>
                      <a:r>
                        <a:rPr lang="en-US" sz="1800">
                          <a:effectLst/>
                        </a:rPr>
                        <a:t>o_office_chair</a:t>
                      </a:r>
                      <a:endParaRPr lang="en-US" sz="180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just">
                        <a:lnSpc>
                          <a:spcPct val="100000"/>
                        </a:lnSpc>
                        <a:spcBef>
                          <a:spcPts val="0"/>
                        </a:spcBef>
                        <a:spcAft>
                          <a:spcPts val="0"/>
                        </a:spcAft>
                      </a:pPr>
                      <a:r>
                        <a:rPr lang="en-US" sz="1800">
                          <a:effectLst/>
                        </a:rPr>
                        <a:t> </a:t>
                      </a:r>
                      <a:endParaRPr lang="en-US" sz="180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just">
                        <a:lnSpc>
                          <a:spcPct val="100000"/>
                        </a:lnSpc>
                        <a:spcBef>
                          <a:spcPts val="0"/>
                        </a:spcBef>
                        <a:spcAft>
                          <a:spcPts val="0"/>
                        </a:spcAft>
                      </a:pPr>
                      <a:r>
                        <a:rPr lang="en-US" sz="1800" dirty="0">
                          <a:effectLst/>
                        </a:rPr>
                        <a:t> </a:t>
                      </a:r>
                      <a:endParaRPr lang="en-US" sz="1800" dirty="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035691555"/>
                  </a:ext>
                </a:extLst>
              </a:tr>
            </a:tbl>
          </a:graphicData>
        </a:graphic>
      </p:graphicFrame>
    </p:spTree>
    <p:extLst>
      <p:ext uri="{BB962C8B-B14F-4D97-AF65-F5344CB8AC3E}">
        <p14:creationId xmlns:p14="http://schemas.microsoft.com/office/powerpoint/2010/main" val="373357884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lide Number"/>
          <p:cNvSpPr txBox="1">
            <a:spLocks noGrp="1"/>
          </p:cNvSpPr>
          <p:nvPr>
            <p:ph type="sldNum" sz="quarter" idx="2"/>
          </p:nvPr>
        </p:nvSpPr>
        <p:spPr>
          <a:xfrm>
            <a:off x="6385373" y="9296400"/>
            <a:ext cx="227280" cy="32430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a:t>
            </a:fld>
            <a:endParaRPr dirty="0"/>
          </a:p>
        </p:txBody>
      </p:sp>
      <p:sp>
        <p:nvSpPr>
          <p:cNvPr id="142" name="Research Goal"/>
          <p:cNvSpPr txBox="1"/>
          <p:nvPr/>
        </p:nvSpPr>
        <p:spPr>
          <a:xfrm>
            <a:off x="698500" y="590946"/>
            <a:ext cx="11064907" cy="742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lnSpcReduction="10000"/>
          </a:bodyPr>
          <a:lstStyle>
            <a:lvl1pPr algn="l" defTabSz="525779">
              <a:defRPr sz="4230">
                <a:solidFill>
                  <a:srgbClr val="7A0816"/>
                </a:solidFill>
              </a:defRPr>
            </a:lvl1pPr>
          </a:lstStyle>
          <a:p>
            <a:r>
              <a:rPr dirty="0">
                <a:solidFill>
                  <a:srgbClr val="0070C0"/>
                </a:solidFill>
              </a:rPr>
              <a:t>Research Goal</a:t>
            </a:r>
          </a:p>
        </p:txBody>
      </p:sp>
      <p:sp>
        <p:nvSpPr>
          <p:cNvPr id="143" name="Many applications such as healthcare, social networks, urban…"/>
          <p:cNvSpPr txBox="1"/>
          <p:nvPr/>
        </p:nvSpPr>
        <p:spPr>
          <a:xfrm>
            <a:off x="652170" y="1756504"/>
            <a:ext cx="10785004"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000"/>
            </a:pPr>
            <a:r>
              <a:rPr b="0" dirty="0"/>
              <a:t>Many applications such as healthcare, social networks, urban </a:t>
            </a:r>
          </a:p>
          <a:p>
            <a:pPr algn="l">
              <a:defRPr sz="3000"/>
            </a:pPr>
            <a:r>
              <a:rPr b="0" dirty="0"/>
              <a:t>mobility, e-commence…</a:t>
            </a:r>
          </a:p>
        </p:txBody>
      </p:sp>
      <p:grpSp>
        <p:nvGrpSpPr>
          <p:cNvPr id="146" name="Group"/>
          <p:cNvGrpSpPr/>
          <p:nvPr/>
        </p:nvGrpSpPr>
        <p:grpSpPr>
          <a:xfrm>
            <a:off x="4966089" y="4046765"/>
            <a:ext cx="3688598" cy="3690975"/>
            <a:chOff x="0" y="0"/>
            <a:chExt cx="3688596" cy="3690973"/>
          </a:xfrm>
        </p:grpSpPr>
        <p:pic>
          <p:nvPicPr>
            <p:cNvPr id="144" name="Image" descr="Image"/>
            <p:cNvPicPr>
              <a:picLocks noChangeAspect="1"/>
            </p:cNvPicPr>
            <p:nvPr/>
          </p:nvPicPr>
          <p:blipFill>
            <a:blip r:embed="rId3"/>
            <a:srcRect r="50792" b="6090"/>
            <a:stretch>
              <a:fillRect/>
            </a:stretch>
          </p:blipFill>
          <p:spPr>
            <a:xfrm>
              <a:off x="0" y="0"/>
              <a:ext cx="3688596" cy="3016909"/>
            </a:xfrm>
            <a:prstGeom prst="rect">
              <a:avLst/>
            </a:prstGeom>
            <a:ln w="12700" cap="flat">
              <a:noFill/>
              <a:miter lim="400000"/>
            </a:ln>
            <a:effectLst/>
          </p:spPr>
        </p:pic>
        <p:sp>
          <p:nvSpPr>
            <p:cNvPr id="145" name="Automate Diagnoses…"/>
            <p:cNvSpPr txBox="1"/>
            <p:nvPr/>
          </p:nvSpPr>
          <p:spPr>
            <a:xfrm>
              <a:off x="180362" y="3172882"/>
              <a:ext cx="3327832" cy="5180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defRPr sz="2700" b="0"/>
              </a:pPr>
              <a:r>
                <a:rPr dirty="0"/>
                <a:t>Automate Diagnoses</a:t>
              </a:r>
            </a:p>
          </p:txBody>
        </p:sp>
      </p:grpSp>
      <p:grpSp>
        <p:nvGrpSpPr>
          <p:cNvPr id="149" name="Group"/>
          <p:cNvGrpSpPr/>
          <p:nvPr/>
        </p:nvGrpSpPr>
        <p:grpSpPr>
          <a:xfrm>
            <a:off x="346597" y="3731712"/>
            <a:ext cx="4196140" cy="4044128"/>
            <a:chOff x="0" y="0"/>
            <a:chExt cx="4196139" cy="4044126"/>
          </a:xfrm>
        </p:grpSpPr>
        <p:pic>
          <p:nvPicPr>
            <p:cNvPr id="147" name="Image" descr="Image"/>
            <p:cNvPicPr>
              <a:picLocks noChangeAspect="1"/>
            </p:cNvPicPr>
            <p:nvPr/>
          </p:nvPicPr>
          <p:blipFill>
            <a:blip r:embed="rId4"/>
            <a:srcRect r="26713" b="9835"/>
            <a:stretch>
              <a:fillRect/>
            </a:stretch>
          </p:blipFill>
          <p:spPr>
            <a:xfrm>
              <a:off x="0" y="0"/>
              <a:ext cx="4196139" cy="3466437"/>
            </a:xfrm>
            <a:prstGeom prst="rect">
              <a:avLst/>
            </a:prstGeom>
            <a:ln w="12700" cap="flat">
              <a:noFill/>
              <a:miter lim="400000"/>
            </a:ln>
            <a:effectLst/>
          </p:spPr>
        </p:pic>
        <p:sp>
          <p:nvSpPr>
            <p:cNvPr id="148" name="Daily Routines…"/>
            <p:cNvSpPr txBox="1"/>
            <p:nvPr/>
          </p:nvSpPr>
          <p:spPr>
            <a:xfrm>
              <a:off x="1221634" y="3526035"/>
              <a:ext cx="2321147" cy="5180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defRPr sz="2700" b="0"/>
              </a:pPr>
              <a:r>
                <a:rPr dirty="0"/>
                <a:t>Daily Routines</a:t>
              </a:r>
            </a:p>
          </p:txBody>
        </p:sp>
      </p:grpSp>
      <p:grpSp>
        <p:nvGrpSpPr>
          <p:cNvPr id="152" name="Group"/>
          <p:cNvGrpSpPr/>
          <p:nvPr/>
        </p:nvGrpSpPr>
        <p:grpSpPr>
          <a:xfrm>
            <a:off x="8997579" y="4078261"/>
            <a:ext cx="3661259" cy="4067954"/>
            <a:chOff x="36005" y="115633"/>
            <a:chExt cx="3661257" cy="4067952"/>
          </a:xfrm>
        </p:grpSpPr>
        <p:sp>
          <p:nvSpPr>
            <p:cNvPr id="150" name="Sociology/Psychology/…"/>
            <p:cNvSpPr txBox="1"/>
            <p:nvPr/>
          </p:nvSpPr>
          <p:spPr>
            <a:xfrm>
              <a:off x="36005" y="3249996"/>
              <a:ext cx="3661257" cy="9335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defRPr sz="2700" b="0"/>
              </a:pPr>
              <a:r>
                <a:rPr dirty="0"/>
                <a:t>Sociology/Psychology/</a:t>
              </a:r>
            </a:p>
            <a:p>
              <a:pPr>
                <a:defRPr sz="2700" b="0"/>
              </a:pPr>
              <a:r>
                <a:rPr dirty="0"/>
                <a:t>Anthropology</a:t>
              </a:r>
            </a:p>
          </p:txBody>
        </p:sp>
        <p:pic>
          <p:nvPicPr>
            <p:cNvPr id="151" name="Screen Shot 2020-02-29 at 3.04.20 PM.png" descr="Screen Shot 2020-02-29 at 3.04.20 PM.png"/>
            <p:cNvPicPr>
              <a:picLocks noChangeAspect="1"/>
            </p:cNvPicPr>
            <p:nvPr/>
          </p:nvPicPr>
          <p:blipFill>
            <a:blip r:embed="rId5"/>
            <a:srcRect t="3659"/>
            <a:stretch>
              <a:fillRect/>
            </a:stretch>
          </p:blipFill>
          <p:spPr>
            <a:xfrm>
              <a:off x="86798" y="115633"/>
              <a:ext cx="3559669" cy="3044286"/>
            </a:xfrm>
            <a:prstGeom prst="rect">
              <a:avLst/>
            </a:prstGeom>
            <a:ln w="12700" cap="flat">
              <a:noFill/>
              <a:miter lim="400000"/>
            </a:ln>
            <a:effectLst/>
          </p:spPr>
        </p:pic>
      </p:gr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50</a:t>
            </a:fld>
            <a:endParaRPr/>
          </a:p>
        </p:txBody>
      </p:sp>
      <p:sp>
        <p:nvSpPr>
          <p:cNvPr id="6" name="Formal Models of Indoor Behavior">
            <a:extLst>
              <a:ext uri="{FF2B5EF4-FFF2-40B4-BE49-F238E27FC236}">
                <a16:creationId xmlns:a16="http://schemas.microsoft.com/office/drawing/2014/main" id="{890DB280-A742-AD49-8764-1DD6F4526152}"/>
              </a:ext>
            </a:extLst>
          </p:cNvPr>
          <p:cNvSpPr txBox="1"/>
          <p:nvPr/>
        </p:nvSpPr>
        <p:spPr>
          <a:xfrm>
            <a:off x="220360" y="222559"/>
            <a:ext cx="12564079" cy="1092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Autofit/>
          </a:bodyPr>
          <a:lstStyle>
            <a:lvl1pPr algn="l" defTabSz="525779">
              <a:defRPr sz="4230">
                <a:solidFill>
                  <a:srgbClr val="7A0816"/>
                </a:solidFill>
              </a:defRPr>
            </a:lvl1pPr>
          </a:lstStyle>
          <a:p>
            <a:r>
              <a:rPr lang="en-US" sz="3000" dirty="0">
                <a:solidFill>
                  <a:srgbClr val="0070C0"/>
                </a:solidFill>
              </a:rPr>
              <a:t>Inverse Reinforcement Learning (IRL) of Indoor Behavior – Algorithm  </a:t>
            </a:r>
          </a:p>
        </p:txBody>
      </p:sp>
      <p:grpSp>
        <p:nvGrpSpPr>
          <p:cNvPr id="9" name="Group 8">
            <a:extLst>
              <a:ext uri="{FF2B5EF4-FFF2-40B4-BE49-F238E27FC236}">
                <a16:creationId xmlns:a16="http://schemas.microsoft.com/office/drawing/2014/main" id="{49A7F4B1-8710-3A45-AB4F-089EC6485D36}"/>
              </a:ext>
            </a:extLst>
          </p:cNvPr>
          <p:cNvGrpSpPr/>
          <p:nvPr/>
        </p:nvGrpSpPr>
        <p:grpSpPr>
          <a:xfrm>
            <a:off x="748527" y="1812758"/>
            <a:ext cx="11507746" cy="6898105"/>
            <a:chOff x="748527" y="1812758"/>
            <a:chExt cx="11507746" cy="6898105"/>
          </a:xfrm>
        </p:grpSpPr>
        <p:pic>
          <p:nvPicPr>
            <p:cNvPr id="7" name="Picture 6" descr="A screenshot of a cell phone&#10;&#10;Description automatically generated">
              <a:extLst>
                <a:ext uri="{FF2B5EF4-FFF2-40B4-BE49-F238E27FC236}">
                  <a16:creationId xmlns:a16="http://schemas.microsoft.com/office/drawing/2014/main" id="{A8AADB25-C334-C048-A929-DB10FCE81019}"/>
                </a:ext>
              </a:extLst>
            </p:cNvPr>
            <p:cNvPicPr>
              <a:picLocks noChangeAspect="1"/>
            </p:cNvPicPr>
            <p:nvPr/>
          </p:nvPicPr>
          <p:blipFill rotWithShape="1">
            <a:blip r:embed="rId3">
              <a:extLst>
                <a:ext uri="{28A0092B-C50C-407E-A947-70E740481C1C}">
                  <a14:useLocalDpi xmlns:a14="http://schemas.microsoft.com/office/drawing/2010/main" val="0"/>
                </a:ext>
              </a:extLst>
            </a:blip>
            <a:srcRect t="6486" b="3544"/>
            <a:stretch/>
          </p:blipFill>
          <p:spPr>
            <a:xfrm>
              <a:off x="748527" y="1812758"/>
              <a:ext cx="11507746" cy="6898105"/>
            </a:xfrm>
            <a:prstGeom prst="rect">
              <a:avLst/>
            </a:prstGeom>
          </p:spPr>
        </p:pic>
        <p:sp>
          <p:nvSpPr>
            <p:cNvPr id="8" name="Rectangle 7">
              <a:extLst>
                <a:ext uri="{FF2B5EF4-FFF2-40B4-BE49-F238E27FC236}">
                  <a16:creationId xmlns:a16="http://schemas.microsoft.com/office/drawing/2014/main" id="{761FA912-C8ED-F043-B0E1-9EF17F3D6BD3}"/>
                </a:ext>
              </a:extLst>
            </p:cNvPr>
            <p:cNvSpPr/>
            <p:nvPr/>
          </p:nvSpPr>
          <p:spPr>
            <a:xfrm>
              <a:off x="3048000" y="1905006"/>
              <a:ext cx="401053" cy="44114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2200" b="0" i="0" u="none" strike="noStrike" cap="none" spc="0" normalizeH="0" baseline="0" dirty="0">
                  <a:ln>
                    <a:noFill/>
                  </a:ln>
                  <a:solidFill>
                    <a:schemeClr val="tx1"/>
                  </a:solidFill>
                  <a:effectLst/>
                  <a:uFillTx/>
                  <a:latin typeface="+mn-lt"/>
                  <a:ea typeface="+mn-ea"/>
                  <a:cs typeface="+mn-cs"/>
                  <a:sym typeface="Helvetica Neue Medium"/>
                </a:rPr>
                <a:t>:</a:t>
              </a:r>
            </a:p>
          </p:txBody>
        </p:sp>
      </p:grpSp>
    </p:spTree>
    <p:extLst>
      <p:ext uri="{BB962C8B-B14F-4D97-AF65-F5344CB8AC3E}">
        <p14:creationId xmlns:p14="http://schemas.microsoft.com/office/powerpoint/2010/main" val="2018806040"/>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51</a:t>
            </a:fld>
            <a:endParaRPr/>
          </a:p>
        </p:txBody>
      </p:sp>
      <p:sp>
        <p:nvSpPr>
          <p:cNvPr id="6" name="Formal Models of Indoor Behavior">
            <a:extLst>
              <a:ext uri="{FF2B5EF4-FFF2-40B4-BE49-F238E27FC236}">
                <a16:creationId xmlns:a16="http://schemas.microsoft.com/office/drawing/2014/main" id="{890DB280-A742-AD49-8764-1DD6F4526152}"/>
              </a:ext>
            </a:extLst>
          </p:cNvPr>
          <p:cNvSpPr txBox="1"/>
          <p:nvPr/>
        </p:nvSpPr>
        <p:spPr>
          <a:xfrm>
            <a:off x="220360" y="222559"/>
            <a:ext cx="12564079" cy="1092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Autofit/>
          </a:bodyPr>
          <a:lstStyle>
            <a:lvl1pPr algn="l" defTabSz="525779">
              <a:defRPr sz="4230">
                <a:solidFill>
                  <a:srgbClr val="7A0816"/>
                </a:solidFill>
              </a:defRPr>
            </a:lvl1pPr>
          </a:lstStyle>
          <a:p>
            <a:r>
              <a:rPr lang="en-US" sz="3000" dirty="0">
                <a:solidFill>
                  <a:srgbClr val="0070C0"/>
                </a:solidFill>
              </a:rPr>
              <a:t>Inverse Reinforcement Learning (IRL) of Indoor Behavior – Datasets </a:t>
            </a:r>
          </a:p>
        </p:txBody>
      </p:sp>
      <p:graphicFrame>
        <p:nvGraphicFramePr>
          <p:cNvPr id="4" name="Table 3">
            <a:extLst>
              <a:ext uri="{FF2B5EF4-FFF2-40B4-BE49-F238E27FC236}">
                <a16:creationId xmlns:a16="http://schemas.microsoft.com/office/drawing/2014/main" id="{B6C9AA86-3F07-D949-BFF2-76B3E5104961}"/>
              </a:ext>
            </a:extLst>
          </p:cNvPr>
          <p:cNvGraphicFramePr>
            <a:graphicFrameLocks noGrp="1"/>
          </p:cNvGraphicFramePr>
          <p:nvPr/>
        </p:nvGraphicFramePr>
        <p:xfrm>
          <a:off x="911725" y="1744451"/>
          <a:ext cx="11181349" cy="6847640"/>
        </p:xfrm>
        <a:graphic>
          <a:graphicData uri="http://schemas.openxmlformats.org/drawingml/2006/table">
            <a:tbl>
              <a:tblPr firstRow="1" firstCol="1" bandRow="1">
                <a:tableStyleId>{5940675A-B579-460E-94D1-54222C63F5DA}</a:tableStyleId>
              </a:tblPr>
              <a:tblGrid>
                <a:gridCol w="1606886">
                  <a:extLst>
                    <a:ext uri="{9D8B030D-6E8A-4147-A177-3AD203B41FA5}">
                      <a16:colId xmlns:a16="http://schemas.microsoft.com/office/drawing/2014/main" val="1353745716"/>
                    </a:ext>
                  </a:extLst>
                </a:gridCol>
                <a:gridCol w="1368750">
                  <a:extLst>
                    <a:ext uri="{9D8B030D-6E8A-4147-A177-3AD203B41FA5}">
                      <a16:colId xmlns:a16="http://schemas.microsoft.com/office/drawing/2014/main" val="3003357885"/>
                    </a:ext>
                  </a:extLst>
                </a:gridCol>
                <a:gridCol w="1836079">
                  <a:extLst>
                    <a:ext uri="{9D8B030D-6E8A-4147-A177-3AD203B41FA5}">
                      <a16:colId xmlns:a16="http://schemas.microsoft.com/office/drawing/2014/main" val="844407373"/>
                    </a:ext>
                  </a:extLst>
                </a:gridCol>
                <a:gridCol w="2409907">
                  <a:extLst>
                    <a:ext uri="{9D8B030D-6E8A-4147-A177-3AD203B41FA5}">
                      <a16:colId xmlns:a16="http://schemas.microsoft.com/office/drawing/2014/main" val="3822910503"/>
                    </a:ext>
                  </a:extLst>
                </a:gridCol>
                <a:gridCol w="2195431">
                  <a:extLst>
                    <a:ext uri="{9D8B030D-6E8A-4147-A177-3AD203B41FA5}">
                      <a16:colId xmlns:a16="http://schemas.microsoft.com/office/drawing/2014/main" val="1465014676"/>
                    </a:ext>
                  </a:extLst>
                </a:gridCol>
                <a:gridCol w="1764296">
                  <a:extLst>
                    <a:ext uri="{9D8B030D-6E8A-4147-A177-3AD203B41FA5}">
                      <a16:colId xmlns:a16="http://schemas.microsoft.com/office/drawing/2014/main" val="2448611867"/>
                    </a:ext>
                  </a:extLst>
                </a:gridCol>
              </a:tblGrid>
              <a:tr h="1199612">
                <a:tc>
                  <a:txBody>
                    <a:bodyPr/>
                    <a:lstStyle/>
                    <a:p>
                      <a:pPr marL="0" marR="0" algn="ctr" eaLnBrk="0" hangingPunct="0">
                        <a:lnSpc>
                          <a:spcPct val="100000"/>
                        </a:lnSpc>
                        <a:spcBef>
                          <a:spcPts val="0"/>
                        </a:spcBef>
                        <a:spcAft>
                          <a:spcPts val="0"/>
                        </a:spcAft>
                      </a:pPr>
                      <a:r>
                        <a:rPr lang="en-US" sz="2000" b="0">
                          <a:effectLst/>
                          <a:latin typeface="Palatino" pitchFamily="2" charset="77"/>
                          <a:ea typeface="Palatino" pitchFamily="2" charset="77"/>
                          <a:cs typeface="Al Tarikh" pitchFamily="2" charset="-78"/>
                        </a:rPr>
                        <a:t>Group</a:t>
                      </a:r>
                      <a:endParaRPr lang="en-US" sz="2000" b="0" i="1">
                        <a:solidFill>
                          <a:srgbClr val="000000"/>
                        </a:solidFill>
                        <a:effectLst/>
                        <a:latin typeface="Palatino" pitchFamily="2" charset="77"/>
                        <a:ea typeface="Palatino" pitchFamily="2" charset="77"/>
                        <a:cs typeface="Al Tarikh" pitchFamily="2" charset="-78"/>
                      </a:endParaRPr>
                    </a:p>
                  </a:txBody>
                  <a:tcPr marL="68580" marR="68580" marT="0" marB="0" anchor="ctr"/>
                </a:tc>
                <a:tc>
                  <a:txBody>
                    <a:bodyPr/>
                    <a:lstStyle/>
                    <a:p>
                      <a:pPr marL="0" marR="0" algn="ctr" eaLnBrk="0" hangingPunct="0">
                        <a:lnSpc>
                          <a:spcPct val="100000"/>
                        </a:lnSpc>
                        <a:spcBef>
                          <a:spcPts val="0"/>
                        </a:spcBef>
                        <a:spcAft>
                          <a:spcPts val="0"/>
                        </a:spcAft>
                      </a:pPr>
                      <a:r>
                        <a:rPr lang="en-US" sz="2000" b="0">
                          <a:effectLst/>
                          <a:latin typeface="Palatino" pitchFamily="2" charset="77"/>
                          <a:ea typeface="Palatino" pitchFamily="2" charset="77"/>
                          <a:cs typeface="Al Tarikh" pitchFamily="2" charset="-78"/>
                        </a:rPr>
                        <a:t>ID</a:t>
                      </a:r>
                      <a:endParaRPr lang="en-US" sz="2000" b="0" i="1">
                        <a:solidFill>
                          <a:srgbClr val="000000"/>
                        </a:solidFill>
                        <a:effectLst/>
                        <a:latin typeface="Palatino" pitchFamily="2" charset="77"/>
                        <a:ea typeface="Palatino" pitchFamily="2" charset="77"/>
                        <a:cs typeface="Al Tarikh" pitchFamily="2" charset="-78"/>
                      </a:endParaRPr>
                    </a:p>
                  </a:txBody>
                  <a:tcPr marL="68580" marR="68580" marT="0" marB="0" anchor="ctr"/>
                </a:tc>
                <a:tc>
                  <a:txBody>
                    <a:bodyPr/>
                    <a:lstStyle/>
                    <a:p>
                      <a:pPr marL="0" marR="0" algn="ctr" eaLnBrk="0" hangingPunct="0">
                        <a:lnSpc>
                          <a:spcPct val="100000"/>
                        </a:lnSpc>
                        <a:spcBef>
                          <a:spcPts val="0"/>
                        </a:spcBef>
                        <a:spcAft>
                          <a:spcPts val="0"/>
                        </a:spcAft>
                      </a:pPr>
                      <a:r>
                        <a:rPr lang="en-US" sz="2000" b="0">
                          <a:effectLst/>
                          <a:latin typeface="Palatino" pitchFamily="2" charset="77"/>
                          <a:ea typeface="Palatino" pitchFamily="2" charset="77"/>
                          <a:cs typeface="Al Tarikh" pitchFamily="2" charset="-78"/>
                        </a:rPr>
                        <a:t>Health Diagnosis</a:t>
                      </a:r>
                      <a:endParaRPr lang="en-US" sz="2000" b="0" i="1">
                        <a:solidFill>
                          <a:srgbClr val="000000"/>
                        </a:solidFill>
                        <a:effectLst/>
                        <a:latin typeface="Palatino" pitchFamily="2" charset="77"/>
                        <a:ea typeface="Palatino" pitchFamily="2" charset="77"/>
                        <a:cs typeface="Al Tarikh" pitchFamily="2" charset="-78"/>
                      </a:endParaRPr>
                    </a:p>
                  </a:txBody>
                  <a:tcPr marL="68580" marR="68580" marT="0" marB="0" anchor="ctr"/>
                </a:tc>
                <a:tc>
                  <a:txBody>
                    <a:bodyPr/>
                    <a:lstStyle/>
                    <a:p>
                      <a:pPr marL="0" marR="0" algn="ctr" eaLnBrk="0" hangingPunct="0">
                        <a:lnSpc>
                          <a:spcPct val="100000"/>
                        </a:lnSpc>
                        <a:spcBef>
                          <a:spcPts val="0"/>
                        </a:spcBef>
                        <a:spcAft>
                          <a:spcPts val="0"/>
                        </a:spcAft>
                      </a:pPr>
                      <a:r>
                        <a:rPr lang="en-US" sz="2000" b="0">
                          <a:effectLst/>
                          <a:latin typeface="Palatino" pitchFamily="2" charset="77"/>
                          <a:ea typeface="Palatino" pitchFamily="2" charset="77"/>
                          <a:cs typeface="Al Tarikh" pitchFamily="2" charset="-78"/>
                        </a:rPr>
                        <a:t>#Sensors</a:t>
                      </a:r>
                      <a:endParaRPr lang="en-US" sz="2000" b="0" i="1">
                        <a:solidFill>
                          <a:srgbClr val="000000"/>
                        </a:solidFill>
                        <a:effectLst/>
                        <a:latin typeface="Palatino" pitchFamily="2" charset="77"/>
                        <a:ea typeface="Palatino" pitchFamily="2" charset="77"/>
                        <a:cs typeface="Al Tarikh" pitchFamily="2" charset="-78"/>
                      </a:endParaRPr>
                    </a:p>
                  </a:txBody>
                  <a:tcPr marL="68580" marR="68580" marT="0" marB="0" anchor="ctr"/>
                </a:tc>
                <a:tc>
                  <a:txBody>
                    <a:bodyPr/>
                    <a:lstStyle/>
                    <a:p>
                      <a:pPr marL="0" marR="0" algn="ctr" eaLnBrk="0" hangingPunct="0">
                        <a:lnSpc>
                          <a:spcPct val="100000"/>
                        </a:lnSpc>
                        <a:spcBef>
                          <a:spcPts val="0"/>
                        </a:spcBef>
                        <a:spcAft>
                          <a:spcPts val="0"/>
                        </a:spcAft>
                      </a:pPr>
                      <a:r>
                        <a:rPr lang="en-US" sz="2000" b="0">
                          <a:effectLst/>
                          <a:latin typeface="Palatino" pitchFamily="2" charset="77"/>
                          <a:ea typeface="Palatino" pitchFamily="2" charset="77"/>
                          <a:cs typeface="Al Tarikh" pitchFamily="2" charset="-78"/>
                        </a:rPr>
                        <a:t>Duration of Data Collection</a:t>
                      </a:r>
                      <a:endParaRPr lang="en-US" sz="2000" b="0" i="1">
                        <a:solidFill>
                          <a:srgbClr val="000000"/>
                        </a:solidFill>
                        <a:effectLst/>
                        <a:latin typeface="Palatino" pitchFamily="2" charset="77"/>
                        <a:ea typeface="Palatino" pitchFamily="2" charset="77"/>
                        <a:cs typeface="Al Tarikh" pitchFamily="2" charset="-78"/>
                      </a:endParaRPr>
                    </a:p>
                  </a:txBody>
                  <a:tcPr marL="68580" marR="68580" marT="0" marB="0" anchor="ctr"/>
                </a:tc>
                <a:tc>
                  <a:txBody>
                    <a:bodyPr/>
                    <a:lstStyle/>
                    <a:p>
                      <a:pPr marL="0" marR="0" algn="ctr" eaLnBrk="0" hangingPunct="0">
                        <a:lnSpc>
                          <a:spcPct val="100000"/>
                        </a:lnSpc>
                        <a:spcBef>
                          <a:spcPts val="0"/>
                        </a:spcBef>
                        <a:spcAft>
                          <a:spcPts val="0"/>
                        </a:spcAft>
                      </a:pPr>
                      <a:r>
                        <a:rPr lang="en-US" sz="2000" b="0">
                          <a:effectLst/>
                          <a:latin typeface="Palatino" pitchFamily="2" charset="77"/>
                          <a:ea typeface="Palatino" pitchFamily="2" charset="77"/>
                          <a:cs typeface="Al Tarikh" pitchFamily="2" charset="-78"/>
                        </a:rPr>
                        <a:t>Number of Month-long Samples</a:t>
                      </a:r>
                      <a:endParaRPr lang="en-US" sz="2000" b="0" i="1">
                        <a:solidFill>
                          <a:srgbClr val="000000"/>
                        </a:solidFill>
                        <a:effectLst/>
                        <a:latin typeface="Palatino" pitchFamily="2" charset="77"/>
                        <a:ea typeface="Palatino" pitchFamily="2" charset="77"/>
                        <a:cs typeface="Al Tarikh" pitchFamily="2" charset="-78"/>
                      </a:endParaRPr>
                    </a:p>
                  </a:txBody>
                  <a:tcPr marL="68580" marR="68580" marT="0" marB="0"/>
                </a:tc>
                <a:extLst>
                  <a:ext uri="{0D108BD9-81ED-4DB2-BD59-A6C34878D82A}">
                    <a16:rowId xmlns:a16="http://schemas.microsoft.com/office/drawing/2014/main" val="2111781055"/>
                  </a:ext>
                </a:extLst>
              </a:tr>
              <a:tr h="1606684">
                <a:tc rowSpan="4">
                  <a:txBody>
                    <a:bodyPr/>
                    <a:lstStyle/>
                    <a:p>
                      <a:pPr marL="0" marR="0" algn="ctr" eaLnBrk="0" hangingPunct="0">
                        <a:lnSpc>
                          <a:spcPct val="100000"/>
                        </a:lnSpc>
                        <a:spcBef>
                          <a:spcPts val="0"/>
                        </a:spcBef>
                        <a:spcAft>
                          <a:spcPts val="0"/>
                        </a:spcAft>
                      </a:pPr>
                      <a:r>
                        <a:rPr lang="en-US" sz="2000" b="0">
                          <a:effectLst/>
                          <a:latin typeface="Palatino" pitchFamily="2" charset="77"/>
                          <a:ea typeface="Palatino" pitchFamily="2" charset="77"/>
                          <a:cs typeface="Al Tarikh" pitchFamily="2" charset="-78"/>
                        </a:rPr>
                        <a:t>Cognitive decline</a:t>
                      </a:r>
                      <a:endParaRPr lang="en-US" sz="2000" b="0" i="1">
                        <a:solidFill>
                          <a:srgbClr val="000000"/>
                        </a:solidFill>
                        <a:effectLst/>
                        <a:latin typeface="Palatino" pitchFamily="2" charset="77"/>
                        <a:ea typeface="Palatino" pitchFamily="2" charset="77"/>
                        <a:cs typeface="Al Tarikh" pitchFamily="2" charset="-78"/>
                      </a:endParaRPr>
                    </a:p>
                  </a:txBody>
                  <a:tcPr marL="68580" marR="68580" marT="0" marB="0" anchor="ctr"/>
                </a:tc>
                <a:tc>
                  <a:txBody>
                    <a:bodyPr/>
                    <a:lstStyle/>
                    <a:p>
                      <a:pPr marL="0" marR="0" algn="ctr" eaLnBrk="0" hangingPunct="0">
                        <a:lnSpc>
                          <a:spcPct val="100000"/>
                        </a:lnSpc>
                        <a:spcBef>
                          <a:spcPts val="0"/>
                        </a:spcBef>
                        <a:spcAft>
                          <a:spcPts val="0"/>
                        </a:spcAft>
                      </a:pPr>
                      <a:r>
                        <a:rPr lang="en-US" sz="2000" b="0">
                          <a:effectLst/>
                          <a:latin typeface="Palatino" pitchFamily="2" charset="77"/>
                          <a:ea typeface="Palatino" pitchFamily="2" charset="77"/>
                          <a:cs typeface="Al Tarikh" pitchFamily="2" charset="-78"/>
                        </a:rPr>
                        <a:t>Home 1</a:t>
                      </a:r>
                      <a:endParaRPr lang="en-US" sz="2000" b="0" i="1">
                        <a:solidFill>
                          <a:srgbClr val="000000"/>
                        </a:solidFill>
                        <a:effectLst/>
                        <a:latin typeface="Palatino" pitchFamily="2" charset="77"/>
                        <a:ea typeface="Palatino" pitchFamily="2" charset="77"/>
                        <a:cs typeface="Al Tarikh" pitchFamily="2" charset="-78"/>
                      </a:endParaRPr>
                    </a:p>
                  </a:txBody>
                  <a:tcPr marL="68580" marR="68580" marT="0" marB="0" anchor="ctr"/>
                </a:tc>
                <a:tc>
                  <a:txBody>
                    <a:bodyPr/>
                    <a:lstStyle/>
                    <a:p>
                      <a:pPr marL="0" marR="0" algn="ctr" eaLnBrk="0" hangingPunct="0">
                        <a:lnSpc>
                          <a:spcPct val="100000"/>
                        </a:lnSpc>
                        <a:spcBef>
                          <a:spcPts val="0"/>
                        </a:spcBef>
                        <a:spcAft>
                          <a:spcPts val="0"/>
                        </a:spcAft>
                      </a:pPr>
                      <a:r>
                        <a:rPr lang="en-US" sz="2000" b="0">
                          <a:effectLst/>
                          <a:latin typeface="Palatino" pitchFamily="2" charset="77"/>
                          <a:ea typeface="Palatino" pitchFamily="2" charset="77"/>
                          <a:cs typeface="Al Tarikh" pitchFamily="2" charset="-78"/>
                        </a:rPr>
                        <a:t>Mild Cognitive Impairment (MCI)</a:t>
                      </a:r>
                      <a:endParaRPr lang="en-US" sz="2000" b="0" i="1">
                        <a:solidFill>
                          <a:srgbClr val="000000"/>
                        </a:solidFill>
                        <a:effectLst/>
                        <a:latin typeface="Palatino" pitchFamily="2" charset="77"/>
                        <a:ea typeface="Palatino" pitchFamily="2" charset="77"/>
                        <a:cs typeface="Al Tarikh" pitchFamily="2" charset="-78"/>
                      </a:endParaRPr>
                    </a:p>
                  </a:txBody>
                  <a:tcPr marL="68580" marR="68580" marT="0" marB="0" anchor="ctr"/>
                </a:tc>
                <a:tc>
                  <a:txBody>
                    <a:bodyPr/>
                    <a:lstStyle/>
                    <a:p>
                      <a:pPr marL="0" marR="0" algn="ctr" eaLnBrk="0" hangingPunct="0">
                        <a:lnSpc>
                          <a:spcPct val="100000"/>
                        </a:lnSpc>
                        <a:spcBef>
                          <a:spcPts val="0"/>
                        </a:spcBef>
                        <a:spcAft>
                          <a:spcPts val="0"/>
                        </a:spcAft>
                      </a:pPr>
                      <a:r>
                        <a:rPr lang="en-US" sz="2000" b="0">
                          <a:effectLst/>
                          <a:latin typeface="Palatino" pitchFamily="2" charset="77"/>
                          <a:ea typeface="Palatino" pitchFamily="2" charset="77"/>
                          <a:cs typeface="Al Tarikh" pitchFamily="2" charset="-78"/>
                        </a:rPr>
                        <a:t>21 downward-facing motion (motion);</a:t>
                      </a:r>
                    </a:p>
                    <a:p>
                      <a:pPr marL="0" marR="0" algn="ctr" eaLnBrk="0" hangingPunct="0">
                        <a:lnSpc>
                          <a:spcPct val="100000"/>
                        </a:lnSpc>
                        <a:spcBef>
                          <a:spcPts val="0"/>
                        </a:spcBef>
                        <a:spcAft>
                          <a:spcPts val="0"/>
                        </a:spcAft>
                      </a:pPr>
                      <a:r>
                        <a:rPr lang="en-US" sz="2000" b="0">
                          <a:effectLst/>
                          <a:latin typeface="Palatino" pitchFamily="2" charset="77"/>
                          <a:ea typeface="Palatino" pitchFamily="2" charset="77"/>
                          <a:cs typeface="Al Tarikh" pitchFamily="2" charset="-78"/>
                        </a:rPr>
                        <a:t>2 motion area (ma)</a:t>
                      </a:r>
                      <a:endParaRPr lang="en-US" sz="2000" b="0" i="1">
                        <a:solidFill>
                          <a:srgbClr val="000000"/>
                        </a:solidFill>
                        <a:effectLst/>
                        <a:latin typeface="Palatino" pitchFamily="2" charset="77"/>
                        <a:ea typeface="Palatino" pitchFamily="2" charset="77"/>
                        <a:cs typeface="Al Tarikh" pitchFamily="2" charset="-78"/>
                      </a:endParaRPr>
                    </a:p>
                  </a:txBody>
                  <a:tcPr marL="68580" marR="68580" marT="0" marB="0" anchor="ctr"/>
                </a:tc>
                <a:tc>
                  <a:txBody>
                    <a:bodyPr/>
                    <a:lstStyle/>
                    <a:p>
                      <a:pPr marL="0" marR="0" algn="ctr" eaLnBrk="0" hangingPunct="0">
                        <a:lnSpc>
                          <a:spcPct val="100000"/>
                        </a:lnSpc>
                        <a:spcBef>
                          <a:spcPts val="0"/>
                        </a:spcBef>
                        <a:spcAft>
                          <a:spcPts val="0"/>
                        </a:spcAft>
                      </a:pPr>
                      <a:r>
                        <a:rPr lang="en-US" sz="2000" b="0">
                          <a:effectLst/>
                          <a:latin typeface="Palatino" pitchFamily="2" charset="77"/>
                          <a:ea typeface="Palatino" pitchFamily="2" charset="77"/>
                          <a:cs typeface="Al Tarikh" pitchFamily="2" charset="-78"/>
                        </a:rPr>
                        <a:t>843 days</a:t>
                      </a:r>
                      <a:endParaRPr lang="en-US" sz="2000" b="0" i="1">
                        <a:solidFill>
                          <a:srgbClr val="000000"/>
                        </a:solidFill>
                        <a:effectLst/>
                        <a:latin typeface="Palatino" pitchFamily="2" charset="77"/>
                        <a:ea typeface="Palatino" pitchFamily="2" charset="77"/>
                        <a:cs typeface="Al Tarikh" pitchFamily="2" charset="-78"/>
                      </a:endParaRPr>
                    </a:p>
                  </a:txBody>
                  <a:tcPr marL="68580" marR="68580" marT="0" marB="0" anchor="ctr"/>
                </a:tc>
                <a:tc>
                  <a:txBody>
                    <a:bodyPr/>
                    <a:lstStyle/>
                    <a:p>
                      <a:pPr marL="0" marR="0" algn="ctr" eaLnBrk="0" hangingPunct="0">
                        <a:lnSpc>
                          <a:spcPct val="100000"/>
                        </a:lnSpc>
                        <a:spcBef>
                          <a:spcPts val="0"/>
                        </a:spcBef>
                        <a:spcAft>
                          <a:spcPts val="0"/>
                        </a:spcAft>
                      </a:pPr>
                      <a:r>
                        <a:rPr lang="en-US" sz="2000" b="0">
                          <a:effectLst/>
                          <a:latin typeface="Palatino" pitchFamily="2" charset="77"/>
                          <a:ea typeface="Palatino" pitchFamily="2" charset="77"/>
                          <a:cs typeface="Al Tarikh" pitchFamily="2" charset="-78"/>
                        </a:rPr>
                        <a:t>26</a:t>
                      </a:r>
                      <a:endParaRPr lang="en-US" sz="2000" b="0" i="1">
                        <a:solidFill>
                          <a:srgbClr val="000000"/>
                        </a:solidFill>
                        <a:effectLst/>
                        <a:latin typeface="Palatino" pitchFamily="2" charset="77"/>
                        <a:ea typeface="Palatino" pitchFamily="2" charset="77"/>
                        <a:cs typeface="Al Tarikh" pitchFamily="2" charset="-78"/>
                      </a:endParaRPr>
                    </a:p>
                  </a:txBody>
                  <a:tcPr marL="68580" marR="68580" marT="0" marB="0" anchor="ctr"/>
                </a:tc>
                <a:extLst>
                  <a:ext uri="{0D108BD9-81ED-4DB2-BD59-A6C34878D82A}">
                    <a16:rowId xmlns:a16="http://schemas.microsoft.com/office/drawing/2014/main" val="4016482822"/>
                  </a:ext>
                </a:extLst>
              </a:tr>
              <a:tr h="385466">
                <a:tc vMerge="1">
                  <a:txBody>
                    <a:bodyPr/>
                    <a:lstStyle/>
                    <a:p>
                      <a:endParaRPr lang="en-US"/>
                    </a:p>
                  </a:txBody>
                  <a:tcPr/>
                </a:tc>
                <a:tc>
                  <a:txBody>
                    <a:bodyPr/>
                    <a:lstStyle/>
                    <a:p>
                      <a:pPr marL="0" marR="0" algn="ctr" eaLnBrk="0" hangingPunct="0">
                        <a:lnSpc>
                          <a:spcPct val="100000"/>
                        </a:lnSpc>
                        <a:spcBef>
                          <a:spcPts val="0"/>
                        </a:spcBef>
                        <a:spcAft>
                          <a:spcPts val="0"/>
                        </a:spcAft>
                      </a:pPr>
                      <a:r>
                        <a:rPr lang="en-US" sz="2000" b="0">
                          <a:effectLst/>
                          <a:latin typeface="Palatino" pitchFamily="2" charset="77"/>
                          <a:ea typeface="Palatino" pitchFamily="2" charset="77"/>
                          <a:cs typeface="Al Tarikh" pitchFamily="2" charset="-78"/>
                        </a:rPr>
                        <a:t>Home 2</a:t>
                      </a:r>
                      <a:endParaRPr lang="en-US" sz="2000" b="0" i="1">
                        <a:solidFill>
                          <a:srgbClr val="000000"/>
                        </a:solidFill>
                        <a:effectLst/>
                        <a:latin typeface="Palatino" pitchFamily="2" charset="77"/>
                        <a:ea typeface="Palatino" pitchFamily="2" charset="77"/>
                        <a:cs typeface="Al Tarikh" pitchFamily="2" charset="-78"/>
                      </a:endParaRPr>
                    </a:p>
                  </a:txBody>
                  <a:tcPr marL="68580" marR="68580" marT="0" marB="0" anchor="ctr"/>
                </a:tc>
                <a:tc>
                  <a:txBody>
                    <a:bodyPr/>
                    <a:lstStyle/>
                    <a:p>
                      <a:pPr marL="0" marR="0" algn="ctr" eaLnBrk="0" hangingPunct="0">
                        <a:lnSpc>
                          <a:spcPct val="100000"/>
                        </a:lnSpc>
                        <a:spcBef>
                          <a:spcPts val="0"/>
                        </a:spcBef>
                        <a:spcAft>
                          <a:spcPts val="0"/>
                        </a:spcAft>
                      </a:pPr>
                      <a:r>
                        <a:rPr lang="en-US" sz="2000" b="0">
                          <a:effectLst/>
                          <a:latin typeface="Palatino" pitchFamily="2" charset="77"/>
                          <a:ea typeface="Palatino" pitchFamily="2" charset="77"/>
                          <a:cs typeface="Al Tarikh" pitchFamily="2" charset="-78"/>
                        </a:rPr>
                        <a:t>MCI</a:t>
                      </a:r>
                      <a:endParaRPr lang="en-US" sz="2000" b="0" i="1">
                        <a:solidFill>
                          <a:srgbClr val="000000"/>
                        </a:solidFill>
                        <a:effectLst/>
                        <a:latin typeface="Palatino" pitchFamily="2" charset="77"/>
                        <a:ea typeface="Palatino" pitchFamily="2" charset="77"/>
                        <a:cs typeface="Al Tarikh" pitchFamily="2" charset="-78"/>
                      </a:endParaRPr>
                    </a:p>
                  </a:txBody>
                  <a:tcPr marL="68580" marR="68580" marT="0" marB="0" anchor="ctr"/>
                </a:tc>
                <a:tc>
                  <a:txBody>
                    <a:bodyPr/>
                    <a:lstStyle/>
                    <a:p>
                      <a:pPr marL="0" marR="0" algn="ctr" eaLnBrk="0" hangingPunct="0">
                        <a:lnSpc>
                          <a:spcPct val="100000"/>
                        </a:lnSpc>
                        <a:spcBef>
                          <a:spcPts val="0"/>
                        </a:spcBef>
                        <a:spcAft>
                          <a:spcPts val="0"/>
                        </a:spcAft>
                      </a:pPr>
                      <a:r>
                        <a:rPr lang="en-US" sz="2000" b="0">
                          <a:effectLst/>
                          <a:latin typeface="Palatino" pitchFamily="2" charset="77"/>
                          <a:ea typeface="Palatino" pitchFamily="2" charset="77"/>
                          <a:cs typeface="Al Tarikh" pitchFamily="2" charset="-78"/>
                        </a:rPr>
                        <a:t>19 motion; 2 ma</a:t>
                      </a:r>
                      <a:endParaRPr lang="en-US" sz="2000" b="0" i="1">
                        <a:solidFill>
                          <a:srgbClr val="000000"/>
                        </a:solidFill>
                        <a:effectLst/>
                        <a:latin typeface="Palatino" pitchFamily="2" charset="77"/>
                        <a:ea typeface="Palatino" pitchFamily="2" charset="77"/>
                        <a:cs typeface="Al Tarikh" pitchFamily="2" charset="-78"/>
                      </a:endParaRPr>
                    </a:p>
                  </a:txBody>
                  <a:tcPr marL="68580" marR="68580" marT="0" marB="0" anchor="ctr"/>
                </a:tc>
                <a:tc>
                  <a:txBody>
                    <a:bodyPr/>
                    <a:lstStyle/>
                    <a:p>
                      <a:pPr marL="0" marR="0" algn="ctr" eaLnBrk="0" hangingPunct="0">
                        <a:lnSpc>
                          <a:spcPct val="100000"/>
                        </a:lnSpc>
                        <a:spcBef>
                          <a:spcPts val="0"/>
                        </a:spcBef>
                        <a:spcAft>
                          <a:spcPts val="0"/>
                        </a:spcAft>
                      </a:pPr>
                      <a:r>
                        <a:rPr lang="en-US" sz="2000" b="0">
                          <a:effectLst/>
                          <a:latin typeface="Palatino" pitchFamily="2" charset="77"/>
                          <a:ea typeface="Palatino" pitchFamily="2" charset="77"/>
                          <a:cs typeface="Al Tarikh" pitchFamily="2" charset="-78"/>
                        </a:rPr>
                        <a:t>223 days</a:t>
                      </a:r>
                      <a:endParaRPr lang="en-US" sz="2000" b="0" i="1">
                        <a:solidFill>
                          <a:srgbClr val="000000"/>
                        </a:solidFill>
                        <a:effectLst/>
                        <a:latin typeface="Palatino" pitchFamily="2" charset="77"/>
                        <a:ea typeface="Palatino" pitchFamily="2" charset="77"/>
                        <a:cs typeface="Al Tarikh" pitchFamily="2" charset="-78"/>
                      </a:endParaRPr>
                    </a:p>
                  </a:txBody>
                  <a:tcPr marL="68580" marR="68580" marT="0" marB="0" anchor="ctr"/>
                </a:tc>
                <a:tc>
                  <a:txBody>
                    <a:bodyPr/>
                    <a:lstStyle/>
                    <a:p>
                      <a:pPr marL="0" marR="0" algn="ctr" eaLnBrk="0" hangingPunct="0">
                        <a:lnSpc>
                          <a:spcPct val="100000"/>
                        </a:lnSpc>
                        <a:spcBef>
                          <a:spcPts val="0"/>
                        </a:spcBef>
                        <a:spcAft>
                          <a:spcPts val="0"/>
                        </a:spcAft>
                      </a:pPr>
                      <a:r>
                        <a:rPr lang="en-US" sz="2000" b="0">
                          <a:effectLst/>
                          <a:latin typeface="Palatino" pitchFamily="2" charset="77"/>
                          <a:ea typeface="Palatino" pitchFamily="2" charset="77"/>
                          <a:cs typeface="Al Tarikh" pitchFamily="2" charset="-78"/>
                        </a:rPr>
                        <a:t>7</a:t>
                      </a:r>
                      <a:endParaRPr lang="en-US" sz="2000" b="0" i="1">
                        <a:solidFill>
                          <a:srgbClr val="000000"/>
                        </a:solidFill>
                        <a:effectLst/>
                        <a:latin typeface="Palatino" pitchFamily="2" charset="77"/>
                        <a:ea typeface="Palatino" pitchFamily="2" charset="77"/>
                        <a:cs typeface="Al Tarikh" pitchFamily="2" charset="-78"/>
                      </a:endParaRPr>
                    </a:p>
                  </a:txBody>
                  <a:tcPr marL="68580" marR="68580" marT="0" marB="0" anchor="ctr"/>
                </a:tc>
                <a:extLst>
                  <a:ext uri="{0D108BD9-81ED-4DB2-BD59-A6C34878D82A}">
                    <a16:rowId xmlns:a16="http://schemas.microsoft.com/office/drawing/2014/main" val="754180414"/>
                  </a:ext>
                </a:extLst>
              </a:tr>
              <a:tr h="385466">
                <a:tc vMerge="1">
                  <a:txBody>
                    <a:bodyPr/>
                    <a:lstStyle/>
                    <a:p>
                      <a:endParaRPr lang="en-US"/>
                    </a:p>
                  </a:txBody>
                  <a:tcPr/>
                </a:tc>
                <a:tc>
                  <a:txBody>
                    <a:bodyPr/>
                    <a:lstStyle/>
                    <a:p>
                      <a:pPr marL="0" marR="0" algn="ctr" eaLnBrk="0" hangingPunct="0">
                        <a:lnSpc>
                          <a:spcPct val="100000"/>
                        </a:lnSpc>
                        <a:spcBef>
                          <a:spcPts val="0"/>
                        </a:spcBef>
                        <a:spcAft>
                          <a:spcPts val="0"/>
                        </a:spcAft>
                      </a:pPr>
                      <a:r>
                        <a:rPr lang="en-US" sz="2000" b="0">
                          <a:effectLst/>
                          <a:latin typeface="Palatino" pitchFamily="2" charset="77"/>
                          <a:ea typeface="Palatino" pitchFamily="2" charset="77"/>
                          <a:cs typeface="Al Tarikh" pitchFamily="2" charset="-78"/>
                        </a:rPr>
                        <a:t>Home 3</a:t>
                      </a:r>
                      <a:endParaRPr lang="en-US" sz="2000" b="0" i="1">
                        <a:solidFill>
                          <a:srgbClr val="000000"/>
                        </a:solidFill>
                        <a:effectLst/>
                        <a:latin typeface="Palatino" pitchFamily="2" charset="77"/>
                        <a:ea typeface="Palatino" pitchFamily="2" charset="77"/>
                        <a:cs typeface="Al Tarikh" pitchFamily="2" charset="-78"/>
                      </a:endParaRPr>
                    </a:p>
                  </a:txBody>
                  <a:tcPr marL="68580" marR="68580" marT="0" marB="0" anchor="ctr"/>
                </a:tc>
                <a:tc>
                  <a:txBody>
                    <a:bodyPr/>
                    <a:lstStyle/>
                    <a:p>
                      <a:pPr marL="0" marR="0" algn="ctr" eaLnBrk="0" hangingPunct="0">
                        <a:lnSpc>
                          <a:spcPct val="100000"/>
                        </a:lnSpc>
                        <a:spcBef>
                          <a:spcPts val="0"/>
                        </a:spcBef>
                        <a:spcAft>
                          <a:spcPts val="0"/>
                        </a:spcAft>
                      </a:pPr>
                      <a:r>
                        <a:rPr lang="en-US" sz="2000" b="0">
                          <a:effectLst/>
                          <a:latin typeface="Palatino" pitchFamily="2" charset="77"/>
                          <a:ea typeface="Palatino" pitchFamily="2" charset="77"/>
                          <a:cs typeface="Al Tarikh" pitchFamily="2" charset="-78"/>
                        </a:rPr>
                        <a:t>MCI</a:t>
                      </a:r>
                      <a:endParaRPr lang="en-US" sz="2000" b="0" i="1">
                        <a:solidFill>
                          <a:srgbClr val="000000"/>
                        </a:solidFill>
                        <a:effectLst/>
                        <a:latin typeface="Palatino" pitchFamily="2" charset="77"/>
                        <a:ea typeface="Palatino" pitchFamily="2" charset="77"/>
                        <a:cs typeface="Al Tarikh" pitchFamily="2" charset="-78"/>
                      </a:endParaRPr>
                    </a:p>
                  </a:txBody>
                  <a:tcPr marL="68580" marR="68580" marT="0" marB="0" anchor="ctr"/>
                </a:tc>
                <a:tc>
                  <a:txBody>
                    <a:bodyPr/>
                    <a:lstStyle/>
                    <a:p>
                      <a:pPr marL="0" marR="0" algn="ctr" eaLnBrk="0" hangingPunct="0">
                        <a:lnSpc>
                          <a:spcPct val="100000"/>
                        </a:lnSpc>
                        <a:spcBef>
                          <a:spcPts val="0"/>
                        </a:spcBef>
                        <a:spcAft>
                          <a:spcPts val="0"/>
                        </a:spcAft>
                      </a:pPr>
                      <a:r>
                        <a:rPr lang="en-US" sz="2000" b="0">
                          <a:effectLst/>
                          <a:latin typeface="Palatino" pitchFamily="2" charset="77"/>
                          <a:ea typeface="Palatino" pitchFamily="2" charset="77"/>
                          <a:cs typeface="Al Tarikh" pitchFamily="2" charset="-78"/>
                        </a:rPr>
                        <a:t>26 motion; 0 ma</a:t>
                      </a:r>
                      <a:endParaRPr lang="en-US" sz="2000" b="0" i="1">
                        <a:solidFill>
                          <a:srgbClr val="000000"/>
                        </a:solidFill>
                        <a:effectLst/>
                        <a:latin typeface="Palatino" pitchFamily="2" charset="77"/>
                        <a:ea typeface="Palatino" pitchFamily="2" charset="77"/>
                        <a:cs typeface="Al Tarikh" pitchFamily="2" charset="-78"/>
                      </a:endParaRPr>
                    </a:p>
                  </a:txBody>
                  <a:tcPr marL="68580" marR="68580" marT="0" marB="0" anchor="ctr"/>
                </a:tc>
                <a:tc>
                  <a:txBody>
                    <a:bodyPr/>
                    <a:lstStyle/>
                    <a:p>
                      <a:pPr marL="0" marR="0" algn="ctr" eaLnBrk="0" hangingPunct="0">
                        <a:lnSpc>
                          <a:spcPct val="100000"/>
                        </a:lnSpc>
                        <a:spcBef>
                          <a:spcPts val="0"/>
                        </a:spcBef>
                        <a:spcAft>
                          <a:spcPts val="0"/>
                        </a:spcAft>
                      </a:pPr>
                      <a:r>
                        <a:rPr lang="en-US" sz="2000" b="0">
                          <a:effectLst/>
                          <a:latin typeface="Palatino" pitchFamily="2" charset="77"/>
                          <a:ea typeface="Palatino" pitchFamily="2" charset="77"/>
                          <a:cs typeface="Al Tarikh" pitchFamily="2" charset="-78"/>
                        </a:rPr>
                        <a:t>682 days</a:t>
                      </a:r>
                      <a:endParaRPr lang="en-US" sz="2000" b="0" i="1">
                        <a:solidFill>
                          <a:srgbClr val="000000"/>
                        </a:solidFill>
                        <a:effectLst/>
                        <a:latin typeface="Palatino" pitchFamily="2" charset="77"/>
                        <a:ea typeface="Palatino" pitchFamily="2" charset="77"/>
                        <a:cs typeface="Al Tarikh" pitchFamily="2" charset="-78"/>
                      </a:endParaRPr>
                    </a:p>
                  </a:txBody>
                  <a:tcPr marL="68580" marR="68580" marT="0" marB="0" anchor="ctr"/>
                </a:tc>
                <a:tc>
                  <a:txBody>
                    <a:bodyPr/>
                    <a:lstStyle/>
                    <a:p>
                      <a:pPr marL="0" marR="0" algn="ctr" eaLnBrk="0" hangingPunct="0">
                        <a:lnSpc>
                          <a:spcPct val="100000"/>
                        </a:lnSpc>
                        <a:spcBef>
                          <a:spcPts val="0"/>
                        </a:spcBef>
                        <a:spcAft>
                          <a:spcPts val="0"/>
                        </a:spcAft>
                      </a:pPr>
                      <a:r>
                        <a:rPr lang="en-US" sz="2000" b="0">
                          <a:effectLst/>
                          <a:latin typeface="Palatino" pitchFamily="2" charset="77"/>
                          <a:ea typeface="Palatino" pitchFamily="2" charset="77"/>
                          <a:cs typeface="Al Tarikh" pitchFamily="2" charset="-78"/>
                        </a:rPr>
                        <a:t>22</a:t>
                      </a:r>
                      <a:endParaRPr lang="en-US" sz="2000" b="0" i="1">
                        <a:solidFill>
                          <a:srgbClr val="000000"/>
                        </a:solidFill>
                        <a:effectLst/>
                        <a:latin typeface="Palatino" pitchFamily="2" charset="77"/>
                        <a:ea typeface="Palatino" pitchFamily="2" charset="77"/>
                        <a:cs typeface="Al Tarikh" pitchFamily="2" charset="-78"/>
                      </a:endParaRPr>
                    </a:p>
                  </a:txBody>
                  <a:tcPr marL="68580" marR="68580" marT="0" marB="0" anchor="ctr"/>
                </a:tc>
                <a:extLst>
                  <a:ext uri="{0D108BD9-81ED-4DB2-BD59-A6C34878D82A}">
                    <a16:rowId xmlns:a16="http://schemas.microsoft.com/office/drawing/2014/main" val="2123710840"/>
                  </a:ext>
                </a:extLst>
              </a:tr>
              <a:tr h="792540">
                <a:tc vMerge="1">
                  <a:txBody>
                    <a:bodyPr/>
                    <a:lstStyle/>
                    <a:p>
                      <a:endParaRPr lang="en-US"/>
                    </a:p>
                  </a:txBody>
                  <a:tcPr/>
                </a:tc>
                <a:tc>
                  <a:txBody>
                    <a:bodyPr/>
                    <a:lstStyle/>
                    <a:p>
                      <a:pPr marL="0" marR="0" algn="ctr" eaLnBrk="0" hangingPunct="0">
                        <a:lnSpc>
                          <a:spcPct val="100000"/>
                        </a:lnSpc>
                        <a:spcBef>
                          <a:spcPts val="0"/>
                        </a:spcBef>
                        <a:spcAft>
                          <a:spcPts val="0"/>
                        </a:spcAft>
                      </a:pPr>
                      <a:r>
                        <a:rPr lang="en-US" sz="2000" b="0">
                          <a:effectLst/>
                          <a:latin typeface="Palatino" pitchFamily="2" charset="77"/>
                          <a:ea typeface="Palatino" pitchFamily="2" charset="77"/>
                          <a:cs typeface="Al Tarikh" pitchFamily="2" charset="-78"/>
                        </a:rPr>
                        <a:t>Home 4</a:t>
                      </a:r>
                      <a:endParaRPr lang="en-US" sz="2000" b="0" i="1">
                        <a:solidFill>
                          <a:srgbClr val="000000"/>
                        </a:solidFill>
                        <a:effectLst/>
                        <a:latin typeface="Palatino" pitchFamily="2" charset="77"/>
                        <a:ea typeface="Palatino" pitchFamily="2" charset="77"/>
                        <a:cs typeface="Al Tarikh" pitchFamily="2" charset="-78"/>
                      </a:endParaRPr>
                    </a:p>
                  </a:txBody>
                  <a:tcPr marL="68580" marR="68580" marT="0" marB="0" anchor="ctr"/>
                </a:tc>
                <a:tc>
                  <a:txBody>
                    <a:bodyPr/>
                    <a:lstStyle/>
                    <a:p>
                      <a:pPr marL="0" marR="0" algn="ctr" eaLnBrk="0" hangingPunct="0">
                        <a:lnSpc>
                          <a:spcPct val="100000"/>
                        </a:lnSpc>
                        <a:spcBef>
                          <a:spcPts val="0"/>
                        </a:spcBef>
                        <a:spcAft>
                          <a:spcPts val="0"/>
                        </a:spcAft>
                      </a:pPr>
                      <a:r>
                        <a:rPr lang="en-US" sz="2000" b="0">
                          <a:effectLst/>
                          <a:latin typeface="Palatino" pitchFamily="2" charset="77"/>
                          <a:ea typeface="Palatino" pitchFamily="2" charset="77"/>
                          <a:cs typeface="Al Tarikh" pitchFamily="2" charset="-78"/>
                        </a:rPr>
                        <a:t>MCI,          Early dementia</a:t>
                      </a:r>
                      <a:endParaRPr lang="en-US" sz="2000" b="0" i="1">
                        <a:solidFill>
                          <a:srgbClr val="000000"/>
                        </a:solidFill>
                        <a:effectLst/>
                        <a:latin typeface="Palatino" pitchFamily="2" charset="77"/>
                        <a:ea typeface="Palatino" pitchFamily="2" charset="77"/>
                        <a:cs typeface="Al Tarikh" pitchFamily="2" charset="-78"/>
                      </a:endParaRPr>
                    </a:p>
                  </a:txBody>
                  <a:tcPr marL="68580" marR="68580" marT="0" marB="0" anchor="ctr"/>
                </a:tc>
                <a:tc>
                  <a:txBody>
                    <a:bodyPr/>
                    <a:lstStyle/>
                    <a:p>
                      <a:pPr marL="0" marR="0" algn="ctr" eaLnBrk="0" hangingPunct="0">
                        <a:lnSpc>
                          <a:spcPct val="100000"/>
                        </a:lnSpc>
                        <a:spcBef>
                          <a:spcPts val="0"/>
                        </a:spcBef>
                        <a:spcAft>
                          <a:spcPts val="0"/>
                        </a:spcAft>
                      </a:pPr>
                      <a:r>
                        <a:rPr lang="en-US" sz="2000" b="0">
                          <a:effectLst/>
                          <a:latin typeface="Palatino" pitchFamily="2" charset="77"/>
                          <a:ea typeface="Palatino" pitchFamily="2" charset="77"/>
                          <a:cs typeface="Al Tarikh" pitchFamily="2" charset="-78"/>
                        </a:rPr>
                        <a:t>11 motion; 2 ma</a:t>
                      </a:r>
                      <a:endParaRPr lang="en-US" sz="2000" b="0" i="1">
                        <a:solidFill>
                          <a:srgbClr val="000000"/>
                        </a:solidFill>
                        <a:effectLst/>
                        <a:latin typeface="Palatino" pitchFamily="2" charset="77"/>
                        <a:ea typeface="Palatino" pitchFamily="2" charset="77"/>
                        <a:cs typeface="Al Tarikh" pitchFamily="2" charset="-78"/>
                      </a:endParaRPr>
                    </a:p>
                  </a:txBody>
                  <a:tcPr marL="68580" marR="68580" marT="0" marB="0" anchor="ctr"/>
                </a:tc>
                <a:tc>
                  <a:txBody>
                    <a:bodyPr/>
                    <a:lstStyle/>
                    <a:p>
                      <a:pPr marL="0" marR="0" algn="ctr" eaLnBrk="0" hangingPunct="0">
                        <a:lnSpc>
                          <a:spcPct val="100000"/>
                        </a:lnSpc>
                        <a:spcBef>
                          <a:spcPts val="0"/>
                        </a:spcBef>
                        <a:spcAft>
                          <a:spcPts val="0"/>
                        </a:spcAft>
                      </a:pPr>
                      <a:r>
                        <a:rPr lang="en-US" sz="2000" b="0">
                          <a:effectLst/>
                          <a:latin typeface="Palatino" pitchFamily="2" charset="77"/>
                          <a:ea typeface="Palatino" pitchFamily="2" charset="77"/>
                          <a:cs typeface="Al Tarikh" pitchFamily="2" charset="-78"/>
                        </a:rPr>
                        <a:t>149 days</a:t>
                      </a:r>
                      <a:endParaRPr lang="en-US" sz="2000" b="0" i="1">
                        <a:solidFill>
                          <a:srgbClr val="000000"/>
                        </a:solidFill>
                        <a:effectLst/>
                        <a:latin typeface="Palatino" pitchFamily="2" charset="77"/>
                        <a:ea typeface="Palatino" pitchFamily="2" charset="77"/>
                        <a:cs typeface="Al Tarikh" pitchFamily="2" charset="-78"/>
                      </a:endParaRPr>
                    </a:p>
                  </a:txBody>
                  <a:tcPr marL="68580" marR="68580" marT="0" marB="0" anchor="ctr"/>
                </a:tc>
                <a:tc>
                  <a:txBody>
                    <a:bodyPr/>
                    <a:lstStyle/>
                    <a:p>
                      <a:pPr marL="0" marR="0" algn="ctr" eaLnBrk="0" hangingPunct="0">
                        <a:lnSpc>
                          <a:spcPct val="100000"/>
                        </a:lnSpc>
                        <a:spcBef>
                          <a:spcPts val="0"/>
                        </a:spcBef>
                        <a:spcAft>
                          <a:spcPts val="0"/>
                        </a:spcAft>
                      </a:pPr>
                      <a:r>
                        <a:rPr lang="en-US" sz="2000" b="0">
                          <a:effectLst/>
                          <a:latin typeface="Palatino" pitchFamily="2" charset="77"/>
                          <a:ea typeface="Palatino" pitchFamily="2" charset="77"/>
                          <a:cs typeface="Al Tarikh" pitchFamily="2" charset="-78"/>
                        </a:rPr>
                        <a:t>5</a:t>
                      </a:r>
                      <a:endParaRPr lang="en-US" sz="2000" b="0" i="1">
                        <a:solidFill>
                          <a:srgbClr val="000000"/>
                        </a:solidFill>
                        <a:effectLst/>
                        <a:latin typeface="Palatino" pitchFamily="2" charset="77"/>
                        <a:ea typeface="Palatino" pitchFamily="2" charset="77"/>
                        <a:cs typeface="Al Tarikh" pitchFamily="2" charset="-78"/>
                      </a:endParaRPr>
                    </a:p>
                  </a:txBody>
                  <a:tcPr marL="68580" marR="68580" marT="0" marB="0" anchor="ctr"/>
                </a:tc>
                <a:extLst>
                  <a:ext uri="{0D108BD9-81ED-4DB2-BD59-A6C34878D82A}">
                    <a16:rowId xmlns:a16="http://schemas.microsoft.com/office/drawing/2014/main" val="1458780064"/>
                  </a:ext>
                </a:extLst>
              </a:tr>
              <a:tr h="792540">
                <a:tc rowSpan="4">
                  <a:txBody>
                    <a:bodyPr/>
                    <a:lstStyle/>
                    <a:p>
                      <a:pPr marL="0" marR="0" algn="ctr" eaLnBrk="0" hangingPunct="0">
                        <a:lnSpc>
                          <a:spcPct val="100000"/>
                        </a:lnSpc>
                        <a:spcBef>
                          <a:spcPts val="0"/>
                        </a:spcBef>
                        <a:spcAft>
                          <a:spcPts val="0"/>
                        </a:spcAft>
                      </a:pPr>
                      <a:r>
                        <a:rPr lang="en-US" sz="2000" b="0">
                          <a:effectLst/>
                          <a:latin typeface="Palatino" pitchFamily="2" charset="77"/>
                          <a:ea typeface="Palatino" pitchFamily="2" charset="77"/>
                          <a:cs typeface="Al Tarikh" pitchFamily="2" charset="-78"/>
                        </a:rPr>
                        <a:t>Cognitively healthy</a:t>
                      </a:r>
                      <a:endParaRPr lang="en-US" sz="2000" b="0" i="1">
                        <a:solidFill>
                          <a:srgbClr val="000000"/>
                        </a:solidFill>
                        <a:effectLst/>
                        <a:latin typeface="Palatino" pitchFamily="2" charset="77"/>
                        <a:ea typeface="Palatino" pitchFamily="2" charset="77"/>
                        <a:cs typeface="Al Tarikh" pitchFamily="2" charset="-78"/>
                      </a:endParaRPr>
                    </a:p>
                  </a:txBody>
                  <a:tcPr marL="68580" marR="68580" marT="0" marB="0" anchor="ctr"/>
                </a:tc>
                <a:tc>
                  <a:txBody>
                    <a:bodyPr/>
                    <a:lstStyle/>
                    <a:p>
                      <a:pPr marL="0" marR="0" algn="ctr" eaLnBrk="0" hangingPunct="0">
                        <a:lnSpc>
                          <a:spcPct val="100000"/>
                        </a:lnSpc>
                        <a:spcBef>
                          <a:spcPts val="0"/>
                        </a:spcBef>
                        <a:spcAft>
                          <a:spcPts val="0"/>
                        </a:spcAft>
                      </a:pPr>
                      <a:r>
                        <a:rPr lang="en-US" sz="2000" b="0">
                          <a:effectLst/>
                          <a:latin typeface="Palatino" pitchFamily="2" charset="77"/>
                          <a:ea typeface="Palatino" pitchFamily="2" charset="77"/>
                          <a:cs typeface="Al Tarikh" pitchFamily="2" charset="-78"/>
                        </a:rPr>
                        <a:t>Home 5</a:t>
                      </a:r>
                      <a:endParaRPr lang="en-US" sz="2000" b="0" i="1">
                        <a:solidFill>
                          <a:srgbClr val="000000"/>
                        </a:solidFill>
                        <a:effectLst/>
                        <a:latin typeface="Palatino" pitchFamily="2" charset="77"/>
                        <a:ea typeface="Palatino" pitchFamily="2" charset="77"/>
                        <a:cs typeface="Al Tarikh" pitchFamily="2" charset="-78"/>
                      </a:endParaRPr>
                    </a:p>
                  </a:txBody>
                  <a:tcPr marL="68580" marR="68580" marT="0" marB="0" anchor="ctr"/>
                </a:tc>
                <a:tc>
                  <a:txBody>
                    <a:bodyPr/>
                    <a:lstStyle/>
                    <a:p>
                      <a:pPr marL="0" marR="0" algn="ctr" eaLnBrk="0" hangingPunct="0">
                        <a:lnSpc>
                          <a:spcPct val="100000"/>
                        </a:lnSpc>
                        <a:spcBef>
                          <a:spcPts val="0"/>
                        </a:spcBef>
                        <a:spcAft>
                          <a:spcPts val="0"/>
                        </a:spcAft>
                      </a:pPr>
                      <a:r>
                        <a:rPr lang="en-US" sz="2000" b="0">
                          <a:effectLst/>
                          <a:latin typeface="Palatino" pitchFamily="2" charset="77"/>
                          <a:ea typeface="Palatino" pitchFamily="2" charset="77"/>
                          <a:cs typeface="Al Tarikh" pitchFamily="2" charset="-78"/>
                        </a:rPr>
                        <a:t>Healthy</a:t>
                      </a:r>
                      <a:endParaRPr lang="en-US" sz="2000" b="0" i="1">
                        <a:solidFill>
                          <a:srgbClr val="000000"/>
                        </a:solidFill>
                        <a:effectLst/>
                        <a:latin typeface="Palatino" pitchFamily="2" charset="77"/>
                        <a:ea typeface="Palatino" pitchFamily="2" charset="77"/>
                        <a:cs typeface="Al Tarikh" pitchFamily="2" charset="-78"/>
                      </a:endParaRPr>
                    </a:p>
                  </a:txBody>
                  <a:tcPr marL="68580" marR="68580" marT="0" marB="0" anchor="ctr"/>
                </a:tc>
                <a:tc>
                  <a:txBody>
                    <a:bodyPr/>
                    <a:lstStyle/>
                    <a:p>
                      <a:pPr marL="0" marR="0" algn="ctr" eaLnBrk="0" hangingPunct="0">
                        <a:lnSpc>
                          <a:spcPct val="100000"/>
                        </a:lnSpc>
                        <a:spcBef>
                          <a:spcPts val="0"/>
                        </a:spcBef>
                        <a:spcAft>
                          <a:spcPts val="0"/>
                        </a:spcAft>
                      </a:pPr>
                      <a:r>
                        <a:rPr lang="en-US" sz="2000" b="0" dirty="0">
                          <a:effectLst/>
                          <a:latin typeface="Palatino" pitchFamily="2" charset="77"/>
                          <a:ea typeface="Palatino" pitchFamily="2" charset="77"/>
                          <a:cs typeface="Al Tarikh" pitchFamily="2" charset="-78"/>
                        </a:rPr>
                        <a:t>13 motion;              </a:t>
                      </a:r>
                    </a:p>
                    <a:p>
                      <a:pPr marL="0" marR="0" algn="ctr" eaLnBrk="0" hangingPunct="0">
                        <a:lnSpc>
                          <a:spcPct val="100000"/>
                        </a:lnSpc>
                        <a:spcBef>
                          <a:spcPts val="0"/>
                        </a:spcBef>
                        <a:spcAft>
                          <a:spcPts val="0"/>
                        </a:spcAft>
                      </a:pPr>
                      <a:r>
                        <a:rPr lang="en-US" sz="2000" b="0" dirty="0">
                          <a:effectLst/>
                          <a:latin typeface="Palatino" pitchFamily="2" charset="77"/>
                          <a:ea typeface="Palatino" pitchFamily="2" charset="77"/>
                          <a:cs typeface="Al Tarikh" pitchFamily="2" charset="-78"/>
                        </a:rPr>
                        <a:t>1 temperature</a:t>
                      </a:r>
                      <a:endParaRPr lang="en-US" sz="2000" b="0" i="1" dirty="0">
                        <a:solidFill>
                          <a:srgbClr val="000000"/>
                        </a:solidFill>
                        <a:effectLst/>
                        <a:latin typeface="Palatino" pitchFamily="2" charset="77"/>
                        <a:ea typeface="Palatino" pitchFamily="2" charset="77"/>
                        <a:cs typeface="Al Tarikh" pitchFamily="2" charset="-78"/>
                      </a:endParaRPr>
                    </a:p>
                  </a:txBody>
                  <a:tcPr marL="68580" marR="68580" marT="0" marB="0" anchor="ctr"/>
                </a:tc>
                <a:tc>
                  <a:txBody>
                    <a:bodyPr/>
                    <a:lstStyle/>
                    <a:p>
                      <a:pPr marL="0" marR="0" algn="ctr" eaLnBrk="0" hangingPunct="0">
                        <a:lnSpc>
                          <a:spcPct val="100000"/>
                        </a:lnSpc>
                        <a:spcBef>
                          <a:spcPts val="0"/>
                        </a:spcBef>
                        <a:spcAft>
                          <a:spcPts val="0"/>
                        </a:spcAft>
                      </a:pPr>
                      <a:r>
                        <a:rPr lang="en-US" sz="2000" b="0" dirty="0">
                          <a:effectLst/>
                          <a:latin typeface="Palatino" pitchFamily="2" charset="77"/>
                          <a:ea typeface="Palatino" pitchFamily="2" charset="77"/>
                          <a:cs typeface="Al Tarikh" pitchFamily="2" charset="-78"/>
                        </a:rPr>
                        <a:t>1788 days</a:t>
                      </a:r>
                      <a:endParaRPr lang="en-US" sz="2000" b="0" i="1" dirty="0">
                        <a:solidFill>
                          <a:srgbClr val="000000"/>
                        </a:solidFill>
                        <a:effectLst/>
                        <a:latin typeface="Palatino" pitchFamily="2" charset="77"/>
                        <a:ea typeface="Palatino" pitchFamily="2" charset="77"/>
                        <a:cs typeface="Al Tarikh" pitchFamily="2" charset="-78"/>
                      </a:endParaRPr>
                    </a:p>
                  </a:txBody>
                  <a:tcPr marL="68580" marR="68580" marT="0" marB="0" anchor="ctr"/>
                </a:tc>
                <a:tc>
                  <a:txBody>
                    <a:bodyPr/>
                    <a:lstStyle/>
                    <a:p>
                      <a:pPr marL="0" marR="0" algn="ctr" eaLnBrk="0" hangingPunct="0">
                        <a:lnSpc>
                          <a:spcPct val="100000"/>
                        </a:lnSpc>
                        <a:spcBef>
                          <a:spcPts val="0"/>
                        </a:spcBef>
                        <a:spcAft>
                          <a:spcPts val="0"/>
                        </a:spcAft>
                      </a:pPr>
                      <a:r>
                        <a:rPr lang="en-US" sz="2000" b="0">
                          <a:effectLst/>
                          <a:latin typeface="Palatino" pitchFamily="2" charset="77"/>
                          <a:ea typeface="Palatino" pitchFamily="2" charset="77"/>
                          <a:cs typeface="Al Tarikh" pitchFamily="2" charset="-78"/>
                        </a:rPr>
                        <a:t>56</a:t>
                      </a:r>
                      <a:endParaRPr lang="en-US" sz="2000" b="0" i="1">
                        <a:solidFill>
                          <a:srgbClr val="000000"/>
                        </a:solidFill>
                        <a:effectLst/>
                        <a:latin typeface="Palatino" pitchFamily="2" charset="77"/>
                        <a:ea typeface="Palatino" pitchFamily="2" charset="77"/>
                        <a:cs typeface="Al Tarikh" pitchFamily="2" charset="-78"/>
                      </a:endParaRPr>
                    </a:p>
                  </a:txBody>
                  <a:tcPr marL="68580" marR="68580" marT="0" marB="0" anchor="ctr"/>
                </a:tc>
                <a:extLst>
                  <a:ext uri="{0D108BD9-81ED-4DB2-BD59-A6C34878D82A}">
                    <a16:rowId xmlns:a16="http://schemas.microsoft.com/office/drawing/2014/main" val="3686465106"/>
                  </a:ext>
                </a:extLst>
              </a:tr>
              <a:tr h="385466">
                <a:tc vMerge="1">
                  <a:txBody>
                    <a:bodyPr/>
                    <a:lstStyle/>
                    <a:p>
                      <a:endParaRPr lang="en-US"/>
                    </a:p>
                  </a:txBody>
                  <a:tcPr/>
                </a:tc>
                <a:tc>
                  <a:txBody>
                    <a:bodyPr/>
                    <a:lstStyle/>
                    <a:p>
                      <a:pPr marL="0" marR="0" algn="ctr" eaLnBrk="0" hangingPunct="0">
                        <a:lnSpc>
                          <a:spcPct val="100000"/>
                        </a:lnSpc>
                        <a:spcBef>
                          <a:spcPts val="0"/>
                        </a:spcBef>
                        <a:spcAft>
                          <a:spcPts val="0"/>
                        </a:spcAft>
                      </a:pPr>
                      <a:r>
                        <a:rPr lang="en-US" sz="2000" b="0">
                          <a:effectLst/>
                          <a:latin typeface="Palatino" pitchFamily="2" charset="77"/>
                          <a:ea typeface="Palatino" pitchFamily="2" charset="77"/>
                          <a:cs typeface="Al Tarikh" pitchFamily="2" charset="-78"/>
                        </a:rPr>
                        <a:t>Home 6</a:t>
                      </a:r>
                      <a:endParaRPr lang="en-US" sz="2000" b="0" i="1">
                        <a:solidFill>
                          <a:srgbClr val="000000"/>
                        </a:solidFill>
                        <a:effectLst/>
                        <a:latin typeface="Palatino" pitchFamily="2" charset="77"/>
                        <a:ea typeface="Palatino" pitchFamily="2" charset="77"/>
                        <a:cs typeface="Al Tarikh" pitchFamily="2" charset="-78"/>
                      </a:endParaRPr>
                    </a:p>
                  </a:txBody>
                  <a:tcPr marL="68580" marR="68580" marT="0" marB="0" anchor="ctr"/>
                </a:tc>
                <a:tc>
                  <a:txBody>
                    <a:bodyPr/>
                    <a:lstStyle/>
                    <a:p>
                      <a:pPr marL="0" marR="0" algn="ctr" eaLnBrk="0" hangingPunct="0">
                        <a:lnSpc>
                          <a:spcPct val="100000"/>
                        </a:lnSpc>
                        <a:spcBef>
                          <a:spcPts val="0"/>
                        </a:spcBef>
                        <a:spcAft>
                          <a:spcPts val="0"/>
                        </a:spcAft>
                      </a:pPr>
                      <a:r>
                        <a:rPr lang="en-US" sz="2000" b="0">
                          <a:effectLst/>
                          <a:latin typeface="Palatino" pitchFamily="2" charset="77"/>
                          <a:ea typeface="Palatino" pitchFamily="2" charset="77"/>
                          <a:cs typeface="Al Tarikh" pitchFamily="2" charset="-78"/>
                        </a:rPr>
                        <a:t>Healthy</a:t>
                      </a:r>
                      <a:endParaRPr lang="en-US" sz="2000" b="0" i="1">
                        <a:solidFill>
                          <a:srgbClr val="000000"/>
                        </a:solidFill>
                        <a:effectLst/>
                        <a:latin typeface="Palatino" pitchFamily="2" charset="77"/>
                        <a:ea typeface="Palatino" pitchFamily="2" charset="77"/>
                        <a:cs typeface="Al Tarikh" pitchFamily="2" charset="-78"/>
                      </a:endParaRPr>
                    </a:p>
                  </a:txBody>
                  <a:tcPr marL="68580" marR="68580" marT="0" marB="0" anchor="ctr"/>
                </a:tc>
                <a:tc>
                  <a:txBody>
                    <a:bodyPr/>
                    <a:lstStyle/>
                    <a:p>
                      <a:pPr marL="0" marR="0" algn="ctr" eaLnBrk="0" hangingPunct="0">
                        <a:lnSpc>
                          <a:spcPct val="100000"/>
                        </a:lnSpc>
                        <a:spcBef>
                          <a:spcPts val="0"/>
                        </a:spcBef>
                        <a:spcAft>
                          <a:spcPts val="0"/>
                        </a:spcAft>
                      </a:pPr>
                      <a:r>
                        <a:rPr lang="en-US" sz="2000" b="0">
                          <a:effectLst/>
                          <a:latin typeface="Palatino" pitchFamily="2" charset="77"/>
                          <a:ea typeface="Palatino" pitchFamily="2" charset="77"/>
                          <a:cs typeface="Al Tarikh" pitchFamily="2" charset="-78"/>
                        </a:rPr>
                        <a:t>13 motion</a:t>
                      </a:r>
                      <a:endParaRPr lang="en-US" sz="2000" b="0" i="1">
                        <a:solidFill>
                          <a:srgbClr val="000000"/>
                        </a:solidFill>
                        <a:effectLst/>
                        <a:latin typeface="Palatino" pitchFamily="2" charset="77"/>
                        <a:ea typeface="Palatino" pitchFamily="2" charset="77"/>
                        <a:cs typeface="Al Tarikh" pitchFamily="2" charset="-78"/>
                      </a:endParaRPr>
                    </a:p>
                  </a:txBody>
                  <a:tcPr marL="68580" marR="68580" marT="0" marB="0" anchor="ctr"/>
                </a:tc>
                <a:tc>
                  <a:txBody>
                    <a:bodyPr/>
                    <a:lstStyle/>
                    <a:p>
                      <a:pPr marL="0" marR="0" algn="ctr" eaLnBrk="0" hangingPunct="0">
                        <a:lnSpc>
                          <a:spcPct val="100000"/>
                        </a:lnSpc>
                        <a:spcBef>
                          <a:spcPts val="0"/>
                        </a:spcBef>
                        <a:spcAft>
                          <a:spcPts val="0"/>
                        </a:spcAft>
                      </a:pPr>
                      <a:r>
                        <a:rPr lang="en-US" sz="2000" b="0">
                          <a:effectLst/>
                          <a:latin typeface="Palatino" pitchFamily="2" charset="77"/>
                          <a:ea typeface="Palatino" pitchFamily="2" charset="77"/>
                          <a:cs typeface="Al Tarikh" pitchFamily="2" charset="-78"/>
                        </a:rPr>
                        <a:t>1591 days</a:t>
                      </a:r>
                      <a:endParaRPr lang="en-US" sz="2000" b="0" i="1">
                        <a:solidFill>
                          <a:srgbClr val="000000"/>
                        </a:solidFill>
                        <a:effectLst/>
                        <a:latin typeface="Palatino" pitchFamily="2" charset="77"/>
                        <a:ea typeface="Palatino" pitchFamily="2" charset="77"/>
                        <a:cs typeface="Al Tarikh" pitchFamily="2" charset="-78"/>
                      </a:endParaRPr>
                    </a:p>
                  </a:txBody>
                  <a:tcPr marL="68580" marR="68580" marT="0" marB="0" anchor="ctr"/>
                </a:tc>
                <a:tc>
                  <a:txBody>
                    <a:bodyPr/>
                    <a:lstStyle/>
                    <a:p>
                      <a:pPr marL="0" marR="0" algn="ctr" eaLnBrk="0" hangingPunct="0">
                        <a:lnSpc>
                          <a:spcPct val="100000"/>
                        </a:lnSpc>
                        <a:spcBef>
                          <a:spcPts val="0"/>
                        </a:spcBef>
                        <a:spcAft>
                          <a:spcPts val="0"/>
                        </a:spcAft>
                      </a:pPr>
                      <a:r>
                        <a:rPr lang="en-US" sz="2000" b="0">
                          <a:effectLst/>
                          <a:latin typeface="Palatino" pitchFamily="2" charset="77"/>
                          <a:ea typeface="Palatino" pitchFamily="2" charset="77"/>
                          <a:cs typeface="Al Tarikh" pitchFamily="2" charset="-78"/>
                        </a:rPr>
                        <a:t>49</a:t>
                      </a:r>
                      <a:endParaRPr lang="en-US" sz="2000" b="0" i="1">
                        <a:solidFill>
                          <a:srgbClr val="000000"/>
                        </a:solidFill>
                        <a:effectLst/>
                        <a:latin typeface="Palatino" pitchFamily="2" charset="77"/>
                        <a:ea typeface="Palatino" pitchFamily="2" charset="77"/>
                        <a:cs typeface="Al Tarikh" pitchFamily="2" charset="-78"/>
                      </a:endParaRPr>
                    </a:p>
                  </a:txBody>
                  <a:tcPr marL="68580" marR="68580" marT="0" marB="0" anchor="ctr"/>
                </a:tc>
                <a:extLst>
                  <a:ext uri="{0D108BD9-81ED-4DB2-BD59-A6C34878D82A}">
                    <a16:rowId xmlns:a16="http://schemas.microsoft.com/office/drawing/2014/main" val="2428352429"/>
                  </a:ext>
                </a:extLst>
              </a:tr>
              <a:tr h="792540">
                <a:tc vMerge="1">
                  <a:txBody>
                    <a:bodyPr/>
                    <a:lstStyle/>
                    <a:p>
                      <a:endParaRPr lang="en-US"/>
                    </a:p>
                  </a:txBody>
                  <a:tcPr/>
                </a:tc>
                <a:tc>
                  <a:txBody>
                    <a:bodyPr/>
                    <a:lstStyle/>
                    <a:p>
                      <a:pPr marL="0" marR="0" algn="ctr" eaLnBrk="0" hangingPunct="0">
                        <a:lnSpc>
                          <a:spcPct val="100000"/>
                        </a:lnSpc>
                        <a:spcBef>
                          <a:spcPts val="0"/>
                        </a:spcBef>
                        <a:spcAft>
                          <a:spcPts val="0"/>
                        </a:spcAft>
                      </a:pPr>
                      <a:r>
                        <a:rPr lang="en-US" sz="2000" b="0">
                          <a:effectLst/>
                          <a:latin typeface="Palatino" pitchFamily="2" charset="77"/>
                          <a:ea typeface="Palatino" pitchFamily="2" charset="77"/>
                          <a:cs typeface="Al Tarikh" pitchFamily="2" charset="-78"/>
                        </a:rPr>
                        <a:t>Home 7</a:t>
                      </a:r>
                      <a:endParaRPr lang="en-US" sz="2000" b="0" i="1">
                        <a:solidFill>
                          <a:srgbClr val="000000"/>
                        </a:solidFill>
                        <a:effectLst/>
                        <a:latin typeface="Palatino" pitchFamily="2" charset="77"/>
                        <a:ea typeface="Palatino" pitchFamily="2" charset="77"/>
                        <a:cs typeface="Al Tarikh" pitchFamily="2" charset="-78"/>
                      </a:endParaRPr>
                    </a:p>
                  </a:txBody>
                  <a:tcPr marL="68580" marR="68580" marT="0" marB="0" anchor="ctr"/>
                </a:tc>
                <a:tc>
                  <a:txBody>
                    <a:bodyPr/>
                    <a:lstStyle/>
                    <a:p>
                      <a:pPr marL="0" marR="0" algn="ctr" eaLnBrk="0" hangingPunct="0">
                        <a:lnSpc>
                          <a:spcPct val="100000"/>
                        </a:lnSpc>
                        <a:spcBef>
                          <a:spcPts val="0"/>
                        </a:spcBef>
                        <a:spcAft>
                          <a:spcPts val="0"/>
                        </a:spcAft>
                      </a:pPr>
                      <a:r>
                        <a:rPr lang="en-US" sz="2000" b="0">
                          <a:effectLst/>
                          <a:latin typeface="Palatino" pitchFamily="2" charset="77"/>
                          <a:ea typeface="Palatino" pitchFamily="2" charset="77"/>
                          <a:cs typeface="Al Tarikh" pitchFamily="2" charset="-78"/>
                        </a:rPr>
                        <a:t>Healthy</a:t>
                      </a:r>
                      <a:endParaRPr lang="en-US" sz="2000" b="0" i="1">
                        <a:solidFill>
                          <a:srgbClr val="000000"/>
                        </a:solidFill>
                        <a:effectLst/>
                        <a:latin typeface="Palatino" pitchFamily="2" charset="77"/>
                        <a:ea typeface="Palatino" pitchFamily="2" charset="77"/>
                        <a:cs typeface="Al Tarikh" pitchFamily="2" charset="-78"/>
                      </a:endParaRPr>
                    </a:p>
                  </a:txBody>
                  <a:tcPr marL="68580" marR="68580" marT="0" marB="0" anchor="ctr"/>
                </a:tc>
                <a:tc>
                  <a:txBody>
                    <a:bodyPr/>
                    <a:lstStyle/>
                    <a:p>
                      <a:pPr marL="0" marR="0" algn="ctr" eaLnBrk="0" hangingPunct="0">
                        <a:lnSpc>
                          <a:spcPct val="100000"/>
                        </a:lnSpc>
                        <a:spcBef>
                          <a:spcPts val="0"/>
                        </a:spcBef>
                        <a:spcAft>
                          <a:spcPts val="0"/>
                        </a:spcAft>
                      </a:pPr>
                      <a:r>
                        <a:rPr lang="en-US" sz="2000" b="0">
                          <a:effectLst/>
                          <a:latin typeface="Palatino" pitchFamily="2" charset="77"/>
                          <a:ea typeface="Palatino" pitchFamily="2" charset="77"/>
                          <a:cs typeface="Al Tarikh" pitchFamily="2" charset="-78"/>
                        </a:rPr>
                        <a:t>18 motion;</a:t>
                      </a:r>
                    </a:p>
                    <a:p>
                      <a:pPr marL="0" marR="0" algn="ctr" eaLnBrk="0" hangingPunct="0">
                        <a:lnSpc>
                          <a:spcPct val="100000"/>
                        </a:lnSpc>
                        <a:spcBef>
                          <a:spcPts val="0"/>
                        </a:spcBef>
                        <a:spcAft>
                          <a:spcPts val="0"/>
                        </a:spcAft>
                      </a:pPr>
                      <a:r>
                        <a:rPr lang="en-US" sz="2000" b="0">
                          <a:effectLst/>
                          <a:latin typeface="Palatino" pitchFamily="2" charset="77"/>
                          <a:ea typeface="Palatino" pitchFamily="2" charset="77"/>
                          <a:cs typeface="Al Tarikh" pitchFamily="2" charset="-78"/>
                        </a:rPr>
                        <a:t>2 ma</a:t>
                      </a:r>
                      <a:endParaRPr lang="en-US" sz="2000" b="0" i="1">
                        <a:solidFill>
                          <a:srgbClr val="000000"/>
                        </a:solidFill>
                        <a:effectLst/>
                        <a:latin typeface="Palatino" pitchFamily="2" charset="77"/>
                        <a:ea typeface="Palatino" pitchFamily="2" charset="77"/>
                        <a:cs typeface="Al Tarikh" pitchFamily="2" charset="-78"/>
                      </a:endParaRPr>
                    </a:p>
                  </a:txBody>
                  <a:tcPr marL="68580" marR="68580" marT="0" marB="0" anchor="ctr"/>
                </a:tc>
                <a:tc>
                  <a:txBody>
                    <a:bodyPr/>
                    <a:lstStyle/>
                    <a:p>
                      <a:pPr marL="0" marR="0" algn="ctr" eaLnBrk="0" hangingPunct="0">
                        <a:lnSpc>
                          <a:spcPct val="100000"/>
                        </a:lnSpc>
                        <a:spcBef>
                          <a:spcPts val="0"/>
                        </a:spcBef>
                        <a:spcAft>
                          <a:spcPts val="0"/>
                        </a:spcAft>
                      </a:pPr>
                      <a:r>
                        <a:rPr lang="en-US" sz="2000" b="0">
                          <a:effectLst/>
                          <a:latin typeface="Palatino" pitchFamily="2" charset="77"/>
                          <a:ea typeface="Palatino" pitchFamily="2" charset="77"/>
                          <a:cs typeface="Al Tarikh" pitchFamily="2" charset="-78"/>
                        </a:rPr>
                        <a:t>379 days</a:t>
                      </a:r>
                      <a:endParaRPr lang="en-US" sz="2000" b="0" i="1">
                        <a:solidFill>
                          <a:srgbClr val="000000"/>
                        </a:solidFill>
                        <a:effectLst/>
                        <a:latin typeface="Palatino" pitchFamily="2" charset="77"/>
                        <a:ea typeface="Palatino" pitchFamily="2" charset="77"/>
                        <a:cs typeface="Al Tarikh" pitchFamily="2" charset="-78"/>
                      </a:endParaRPr>
                    </a:p>
                  </a:txBody>
                  <a:tcPr marL="68580" marR="68580" marT="0" marB="0" anchor="ctr"/>
                </a:tc>
                <a:tc>
                  <a:txBody>
                    <a:bodyPr/>
                    <a:lstStyle/>
                    <a:p>
                      <a:pPr marL="0" marR="0" algn="ctr" eaLnBrk="0" hangingPunct="0">
                        <a:lnSpc>
                          <a:spcPct val="100000"/>
                        </a:lnSpc>
                        <a:spcBef>
                          <a:spcPts val="0"/>
                        </a:spcBef>
                        <a:spcAft>
                          <a:spcPts val="0"/>
                        </a:spcAft>
                      </a:pPr>
                      <a:r>
                        <a:rPr lang="en-US" sz="2000" b="0" dirty="0">
                          <a:effectLst/>
                          <a:latin typeface="Palatino" pitchFamily="2" charset="77"/>
                          <a:ea typeface="Palatino" pitchFamily="2" charset="77"/>
                          <a:cs typeface="Al Tarikh" pitchFamily="2" charset="-78"/>
                        </a:rPr>
                        <a:t>12</a:t>
                      </a:r>
                      <a:endParaRPr lang="en-US" sz="2000" b="0" i="1" dirty="0">
                        <a:solidFill>
                          <a:srgbClr val="000000"/>
                        </a:solidFill>
                        <a:effectLst/>
                        <a:latin typeface="Palatino" pitchFamily="2" charset="77"/>
                        <a:ea typeface="Palatino" pitchFamily="2" charset="77"/>
                        <a:cs typeface="Al Tarikh" pitchFamily="2" charset="-78"/>
                      </a:endParaRPr>
                    </a:p>
                  </a:txBody>
                  <a:tcPr marL="68580" marR="68580" marT="0" marB="0" anchor="ctr"/>
                </a:tc>
                <a:extLst>
                  <a:ext uri="{0D108BD9-81ED-4DB2-BD59-A6C34878D82A}">
                    <a16:rowId xmlns:a16="http://schemas.microsoft.com/office/drawing/2014/main" val="1778143667"/>
                  </a:ext>
                </a:extLst>
              </a:tr>
              <a:tr h="385466">
                <a:tc vMerge="1">
                  <a:txBody>
                    <a:bodyPr/>
                    <a:lstStyle/>
                    <a:p>
                      <a:endParaRPr lang="en-US"/>
                    </a:p>
                  </a:txBody>
                  <a:tcPr/>
                </a:tc>
                <a:tc>
                  <a:txBody>
                    <a:bodyPr/>
                    <a:lstStyle/>
                    <a:p>
                      <a:pPr marL="0" marR="0" algn="ctr" eaLnBrk="0" hangingPunct="0">
                        <a:lnSpc>
                          <a:spcPct val="100000"/>
                        </a:lnSpc>
                        <a:spcBef>
                          <a:spcPts val="0"/>
                        </a:spcBef>
                        <a:spcAft>
                          <a:spcPts val="0"/>
                        </a:spcAft>
                      </a:pPr>
                      <a:r>
                        <a:rPr lang="en-US" sz="2000" b="0">
                          <a:effectLst/>
                          <a:latin typeface="Palatino" pitchFamily="2" charset="77"/>
                          <a:ea typeface="Palatino" pitchFamily="2" charset="77"/>
                          <a:cs typeface="Al Tarikh" pitchFamily="2" charset="-78"/>
                        </a:rPr>
                        <a:t>Home 8</a:t>
                      </a:r>
                      <a:endParaRPr lang="en-US" sz="2000" b="0" i="1">
                        <a:solidFill>
                          <a:srgbClr val="000000"/>
                        </a:solidFill>
                        <a:effectLst/>
                        <a:latin typeface="Palatino" pitchFamily="2" charset="77"/>
                        <a:ea typeface="Palatino" pitchFamily="2" charset="77"/>
                        <a:cs typeface="Al Tarikh" pitchFamily="2" charset="-78"/>
                      </a:endParaRPr>
                    </a:p>
                  </a:txBody>
                  <a:tcPr marL="68580" marR="68580" marT="0" marB="0" anchor="ctr"/>
                </a:tc>
                <a:tc>
                  <a:txBody>
                    <a:bodyPr/>
                    <a:lstStyle/>
                    <a:p>
                      <a:pPr marL="0" marR="0" algn="ctr" eaLnBrk="0" hangingPunct="0">
                        <a:lnSpc>
                          <a:spcPct val="100000"/>
                        </a:lnSpc>
                        <a:spcBef>
                          <a:spcPts val="0"/>
                        </a:spcBef>
                        <a:spcAft>
                          <a:spcPts val="0"/>
                        </a:spcAft>
                      </a:pPr>
                      <a:r>
                        <a:rPr lang="en-US" sz="2000" b="0">
                          <a:effectLst/>
                          <a:latin typeface="Palatino" pitchFamily="2" charset="77"/>
                          <a:ea typeface="Palatino" pitchFamily="2" charset="77"/>
                          <a:cs typeface="Al Tarikh" pitchFamily="2" charset="-78"/>
                        </a:rPr>
                        <a:t>Healthy</a:t>
                      </a:r>
                      <a:endParaRPr lang="en-US" sz="2000" b="0" i="1">
                        <a:solidFill>
                          <a:srgbClr val="000000"/>
                        </a:solidFill>
                        <a:effectLst/>
                        <a:latin typeface="Palatino" pitchFamily="2" charset="77"/>
                        <a:ea typeface="Palatino" pitchFamily="2" charset="77"/>
                        <a:cs typeface="Al Tarikh" pitchFamily="2" charset="-78"/>
                      </a:endParaRPr>
                    </a:p>
                  </a:txBody>
                  <a:tcPr marL="68580" marR="68580" marT="0" marB="0" anchor="ctr"/>
                </a:tc>
                <a:tc>
                  <a:txBody>
                    <a:bodyPr/>
                    <a:lstStyle/>
                    <a:p>
                      <a:pPr marL="0" marR="0" algn="ctr" eaLnBrk="0" hangingPunct="0">
                        <a:lnSpc>
                          <a:spcPct val="100000"/>
                        </a:lnSpc>
                        <a:spcBef>
                          <a:spcPts val="0"/>
                        </a:spcBef>
                        <a:spcAft>
                          <a:spcPts val="0"/>
                        </a:spcAft>
                      </a:pPr>
                      <a:r>
                        <a:rPr lang="en-US" sz="2000" b="0">
                          <a:effectLst/>
                          <a:latin typeface="Palatino" pitchFamily="2" charset="77"/>
                          <a:ea typeface="Palatino" pitchFamily="2" charset="77"/>
                          <a:cs typeface="Al Tarikh" pitchFamily="2" charset="-78"/>
                        </a:rPr>
                        <a:t>10 motion; 1 ma</a:t>
                      </a:r>
                      <a:endParaRPr lang="en-US" sz="2000" b="0" i="1">
                        <a:solidFill>
                          <a:srgbClr val="000000"/>
                        </a:solidFill>
                        <a:effectLst/>
                        <a:latin typeface="Palatino" pitchFamily="2" charset="77"/>
                        <a:ea typeface="Palatino" pitchFamily="2" charset="77"/>
                        <a:cs typeface="Al Tarikh" pitchFamily="2" charset="-78"/>
                      </a:endParaRPr>
                    </a:p>
                  </a:txBody>
                  <a:tcPr marL="68580" marR="68580" marT="0" marB="0" anchor="ctr"/>
                </a:tc>
                <a:tc>
                  <a:txBody>
                    <a:bodyPr/>
                    <a:lstStyle/>
                    <a:p>
                      <a:pPr marL="0" marR="0" algn="ctr" eaLnBrk="0" hangingPunct="0">
                        <a:lnSpc>
                          <a:spcPct val="100000"/>
                        </a:lnSpc>
                        <a:spcBef>
                          <a:spcPts val="0"/>
                        </a:spcBef>
                        <a:spcAft>
                          <a:spcPts val="0"/>
                        </a:spcAft>
                      </a:pPr>
                      <a:r>
                        <a:rPr lang="en-US" sz="2000" b="0">
                          <a:effectLst/>
                          <a:latin typeface="Palatino" pitchFamily="2" charset="77"/>
                          <a:ea typeface="Palatino" pitchFamily="2" charset="77"/>
                          <a:cs typeface="Al Tarikh" pitchFamily="2" charset="-78"/>
                        </a:rPr>
                        <a:t>969 days</a:t>
                      </a:r>
                      <a:endParaRPr lang="en-US" sz="2000" b="0" i="1">
                        <a:solidFill>
                          <a:srgbClr val="000000"/>
                        </a:solidFill>
                        <a:effectLst/>
                        <a:latin typeface="Palatino" pitchFamily="2" charset="77"/>
                        <a:ea typeface="Palatino" pitchFamily="2" charset="77"/>
                        <a:cs typeface="Al Tarikh" pitchFamily="2" charset="-78"/>
                      </a:endParaRPr>
                    </a:p>
                  </a:txBody>
                  <a:tcPr marL="68580" marR="68580" marT="0" marB="0" anchor="ctr"/>
                </a:tc>
                <a:tc>
                  <a:txBody>
                    <a:bodyPr/>
                    <a:lstStyle/>
                    <a:p>
                      <a:pPr marL="0" marR="0" algn="ctr" eaLnBrk="0" hangingPunct="0">
                        <a:lnSpc>
                          <a:spcPct val="100000"/>
                        </a:lnSpc>
                        <a:spcBef>
                          <a:spcPts val="0"/>
                        </a:spcBef>
                        <a:spcAft>
                          <a:spcPts val="0"/>
                        </a:spcAft>
                      </a:pPr>
                      <a:r>
                        <a:rPr lang="en-US" sz="2000" b="0" dirty="0">
                          <a:effectLst/>
                          <a:latin typeface="Palatino" pitchFamily="2" charset="77"/>
                          <a:ea typeface="Palatino" pitchFamily="2" charset="77"/>
                          <a:cs typeface="Al Tarikh" pitchFamily="2" charset="-78"/>
                        </a:rPr>
                        <a:t>31</a:t>
                      </a:r>
                      <a:endParaRPr lang="en-US" sz="2000" b="0" i="1" dirty="0">
                        <a:solidFill>
                          <a:srgbClr val="000000"/>
                        </a:solidFill>
                        <a:effectLst/>
                        <a:latin typeface="Palatino" pitchFamily="2" charset="77"/>
                        <a:ea typeface="Palatino" pitchFamily="2" charset="77"/>
                        <a:cs typeface="Al Tarikh" pitchFamily="2" charset="-78"/>
                      </a:endParaRPr>
                    </a:p>
                  </a:txBody>
                  <a:tcPr marL="68580" marR="68580" marT="0" marB="0" anchor="ctr"/>
                </a:tc>
                <a:extLst>
                  <a:ext uri="{0D108BD9-81ED-4DB2-BD59-A6C34878D82A}">
                    <a16:rowId xmlns:a16="http://schemas.microsoft.com/office/drawing/2014/main" val="1305297124"/>
                  </a:ext>
                </a:extLst>
              </a:tr>
            </a:tbl>
          </a:graphicData>
        </a:graphic>
      </p:graphicFrame>
    </p:spTree>
    <p:extLst>
      <p:ext uri="{BB962C8B-B14F-4D97-AF65-F5344CB8AC3E}">
        <p14:creationId xmlns:p14="http://schemas.microsoft.com/office/powerpoint/2010/main" val="1694557864"/>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52</a:t>
            </a:fld>
            <a:endParaRPr/>
          </a:p>
        </p:txBody>
      </p:sp>
      <p:sp>
        <p:nvSpPr>
          <p:cNvPr id="9" name="Formal Models of Indoor Behavior">
            <a:extLst>
              <a:ext uri="{FF2B5EF4-FFF2-40B4-BE49-F238E27FC236}">
                <a16:creationId xmlns:a16="http://schemas.microsoft.com/office/drawing/2014/main" id="{19A36EEC-E517-3646-AD6F-8A890F8AA3F1}"/>
              </a:ext>
            </a:extLst>
          </p:cNvPr>
          <p:cNvSpPr txBox="1"/>
          <p:nvPr/>
        </p:nvSpPr>
        <p:spPr>
          <a:xfrm>
            <a:off x="220360" y="222559"/>
            <a:ext cx="12564079" cy="1092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Autofit/>
          </a:bodyPr>
          <a:lstStyle>
            <a:lvl1pPr algn="l" defTabSz="525779">
              <a:defRPr sz="4230">
                <a:solidFill>
                  <a:srgbClr val="7A0816"/>
                </a:solidFill>
              </a:defRPr>
            </a:lvl1pPr>
          </a:lstStyle>
          <a:p>
            <a:r>
              <a:rPr lang="en-US" sz="2950" dirty="0">
                <a:solidFill>
                  <a:srgbClr val="0070C0"/>
                </a:solidFill>
              </a:rPr>
              <a:t>Inverse Reinforcement Learning (IRL) of Indoor Behavior – Results</a:t>
            </a:r>
          </a:p>
        </p:txBody>
      </p:sp>
      <p:pic>
        <p:nvPicPr>
          <p:cNvPr id="3" name="Picture 2" descr="A screenshot of a cell phone&#10;&#10;Description automatically generated">
            <a:extLst>
              <a:ext uri="{FF2B5EF4-FFF2-40B4-BE49-F238E27FC236}">
                <a16:creationId xmlns:a16="http://schemas.microsoft.com/office/drawing/2014/main" id="{255F1B11-CAB4-8A48-8976-3D204DDCB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156" y="1625599"/>
            <a:ext cx="12360488" cy="7037137"/>
          </a:xfrm>
          <a:prstGeom prst="rect">
            <a:avLst/>
          </a:prstGeom>
        </p:spPr>
      </p:pic>
      <p:grpSp>
        <p:nvGrpSpPr>
          <p:cNvPr id="7" name="Group 6">
            <a:extLst>
              <a:ext uri="{FF2B5EF4-FFF2-40B4-BE49-F238E27FC236}">
                <a16:creationId xmlns:a16="http://schemas.microsoft.com/office/drawing/2014/main" id="{E5FBE737-BE6D-FE4E-9617-B759FC920347}"/>
              </a:ext>
            </a:extLst>
          </p:cNvPr>
          <p:cNvGrpSpPr/>
          <p:nvPr/>
        </p:nvGrpSpPr>
        <p:grpSpPr>
          <a:xfrm>
            <a:off x="1860884" y="1731687"/>
            <a:ext cx="5317957" cy="1540902"/>
            <a:chOff x="1860884" y="1731687"/>
            <a:chExt cx="5317957" cy="1540902"/>
          </a:xfrm>
        </p:grpSpPr>
        <p:grpSp>
          <p:nvGrpSpPr>
            <p:cNvPr id="4" name="Group 3">
              <a:extLst>
                <a:ext uri="{FF2B5EF4-FFF2-40B4-BE49-F238E27FC236}">
                  <a16:creationId xmlns:a16="http://schemas.microsoft.com/office/drawing/2014/main" id="{3969FE52-99CA-E540-93C9-58AECFC9789D}"/>
                </a:ext>
              </a:extLst>
            </p:cNvPr>
            <p:cNvGrpSpPr/>
            <p:nvPr/>
          </p:nvGrpSpPr>
          <p:grpSpPr>
            <a:xfrm>
              <a:off x="2743200" y="2679031"/>
              <a:ext cx="4435641" cy="593558"/>
              <a:chOff x="2743200" y="2679031"/>
              <a:chExt cx="4435641" cy="593558"/>
            </a:xfrm>
          </p:grpSpPr>
          <p:sp>
            <p:nvSpPr>
              <p:cNvPr id="2" name="Down Arrow 1">
                <a:extLst>
                  <a:ext uri="{FF2B5EF4-FFF2-40B4-BE49-F238E27FC236}">
                    <a16:creationId xmlns:a16="http://schemas.microsoft.com/office/drawing/2014/main" id="{442C07B1-6F22-EA48-940C-CC307642EBD8}"/>
                  </a:ext>
                </a:extLst>
              </p:cNvPr>
              <p:cNvSpPr/>
              <p:nvPr/>
            </p:nvSpPr>
            <p:spPr>
              <a:xfrm>
                <a:off x="2743200" y="2679031"/>
                <a:ext cx="320841" cy="593558"/>
              </a:xfrm>
              <a:prstGeom prst="downArrow">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C00000"/>
                  </a:solidFill>
                  <a:effectLst/>
                  <a:uFillTx/>
                  <a:latin typeface="+mn-lt"/>
                  <a:ea typeface="+mn-ea"/>
                  <a:cs typeface="+mn-cs"/>
                  <a:sym typeface="Helvetica Neue Medium"/>
                </a:endParaRPr>
              </a:p>
            </p:txBody>
          </p:sp>
          <p:sp>
            <p:nvSpPr>
              <p:cNvPr id="6" name="Down Arrow 5">
                <a:extLst>
                  <a:ext uri="{FF2B5EF4-FFF2-40B4-BE49-F238E27FC236}">
                    <a16:creationId xmlns:a16="http://schemas.microsoft.com/office/drawing/2014/main" id="{13433608-72A0-6249-B480-8786E1BC3B54}"/>
                  </a:ext>
                </a:extLst>
              </p:cNvPr>
              <p:cNvSpPr/>
              <p:nvPr/>
            </p:nvSpPr>
            <p:spPr>
              <a:xfrm>
                <a:off x="6858000" y="2679031"/>
                <a:ext cx="320841" cy="593558"/>
              </a:xfrm>
              <a:prstGeom prst="downArrow">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C00000"/>
                  </a:solidFill>
                  <a:effectLst/>
                  <a:uFillTx/>
                  <a:latin typeface="+mn-lt"/>
                  <a:ea typeface="+mn-ea"/>
                  <a:cs typeface="+mn-cs"/>
                  <a:sym typeface="Helvetica Neue Medium"/>
                </a:endParaRPr>
              </a:p>
            </p:txBody>
          </p:sp>
        </p:grpSp>
        <p:sp>
          <p:nvSpPr>
            <p:cNvPr id="5" name="TextBox 4">
              <a:extLst>
                <a:ext uri="{FF2B5EF4-FFF2-40B4-BE49-F238E27FC236}">
                  <a16:creationId xmlns:a16="http://schemas.microsoft.com/office/drawing/2014/main" id="{D6689ADE-4982-A542-BFC7-2D64E1E94C63}"/>
                </a:ext>
              </a:extLst>
            </p:cNvPr>
            <p:cNvSpPr txBox="1"/>
            <p:nvPr/>
          </p:nvSpPr>
          <p:spPr>
            <a:xfrm>
              <a:off x="1860884" y="1731687"/>
              <a:ext cx="264694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chemeClr val="accent3">
                      <a:lumMod val="50000"/>
                    </a:schemeClr>
                  </a:solidFill>
                </a:rPr>
                <a:t>p</a:t>
              </a:r>
              <a:r>
                <a:rPr kumimoji="0" lang="en-US" sz="2400" b="1" i="0" u="none" strike="noStrike" cap="none" spc="0" normalizeH="0" baseline="0" dirty="0">
                  <a:ln>
                    <a:noFill/>
                  </a:ln>
                  <a:solidFill>
                    <a:schemeClr val="accent3">
                      <a:lumMod val="50000"/>
                    </a:schemeClr>
                  </a:solidFill>
                  <a:effectLst/>
                  <a:uFillTx/>
                  <a:latin typeface="Helvetica Neue"/>
                  <a:ea typeface="Helvetica Neue"/>
                  <a:cs typeface="Helvetica Neue"/>
                  <a:sym typeface="Helvetica Neue"/>
                </a:rPr>
                <a:t>references of all subjects</a:t>
              </a:r>
            </a:p>
          </p:txBody>
        </p:sp>
      </p:grpSp>
      <p:grpSp>
        <p:nvGrpSpPr>
          <p:cNvPr id="8" name="Group 7">
            <a:extLst>
              <a:ext uri="{FF2B5EF4-FFF2-40B4-BE49-F238E27FC236}">
                <a16:creationId xmlns:a16="http://schemas.microsoft.com/office/drawing/2014/main" id="{3E646BA7-5FF2-C148-9917-4FAD1A60F1C2}"/>
              </a:ext>
            </a:extLst>
          </p:cNvPr>
          <p:cNvGrpSpPr/>
          <p:nvPr/>
        </p:nvGrpSpPr>
        <p:grpSpPr>
          <a:xfrm>
            <a:off x="3546618" y="2524816"/>
            <a:ext cx="6714982" cy="2688061"/>
            <a:chOff x="3546618" y="2524816"/>
            <a:chExt cx="6714982" cy="2688061"/>
          </a:xfrm>
        </p:grpSpPr>
        <p:sp>
          <p:nvSpPr>
            <p:cNvPr id="10" name="Down Arrow 9">
              <a:extLst>
                <a:ext uri="{FF2B5EF4-FFF2-40B4-BE49-F238E27FC236}">
                  <a16:creationId xmlns:a16="http://schemas.microsoft.com/office/drawing/2014/main" id="{E2631ABF-1779-714D-9F0A-033B7A3B2080}"/>
                </a:ext>
              </a:extLst>
            </p:cNvPr>
            <p:cNvSpPr/>
            <p:nvPr/>
          </p:nvSpPr>
          <p:spPr>
            <a:xfrm>
              <a:off x="8466003" y="4694935"/>
              <a:ext cx="320841" cy="517942"/>
            </a:xfrm>
            <a:prstGeom prst="downArrow">
              <a:avLst/>
            </a:prstGeom>
            <a:solidFill>
              <a:schemeClr val="accent6">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chemeClr val="bg1">
                    <a:lumMod val="75000"/>
                  </a:schemeClr>
                </a:solidFill>
                <a:effectLst/>
                <a:uFillTx/>
                <a:latin typeface="+mn-lt"/>
                <a:ea typeface="+mn-ea"/>
                <a:cs typeface="+mn-cs"/>
                <a:sym typeface="Helvetica Neue Medium"/>
              </a:endParaRPr>
            </a:p>
          </p:txBody>
        </p:sp>
        <p:sp>
          <p:nvSpPr>
            <p:cNvPr id="11" name="Down Arrow 10">
              <a:extLst>
                <a:ext uri="{FF2B5EF4-FFF2-40B4-BE49-F238E27FC236}">
                  <a16:creationId xmlns:a16="http://schemas.microsoft.com/office/drawing/2014/main" id="{B3A4A178-19F4-9641-8D00-03D8F8596C8D}"/>
                </a:ext>
              </a:extLst>
            </p:cNvPr>
            <p:cNvSpPr/>
            <p:nvPr/>
          </p:nvSpPr>
          <p:spPr>
            <a:xfrm>
              <a:off x="3546618" y="4101377"/>
              <a:ext cx="320841" cy="517942"/>
            </a:xfrm>
            <a:prstGeom prst="downArrow">
              <a:avLst/>
            </a:prstGeom>
            <a:solidFill>
              <a:schemeClr val="accent6">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chemeClr val="bg1">
                    <a:lumMod val="75000"/>
                  </a:schemeClr>
                </a:solidFill>
                <a:effectLst/>
                <a:uFillTx/>
                <a:latin typeface="+mn-lt"/>
                <a:ea typeface="+mn-ea"/>
                <a:cs typeface="+mn-cs"/>
                <a:sym typeface="Helvetica Neue Medium"/>
              </a:endParaRPr>
            </a:p>
          </p:txBody>
        </p:sp>
        <p:sp>
          <p:nvSpPr>
            <p:cNvPr id="12" name="TextBox 11">
              <a:extLst>
                <a:ext uri="{FF2B5EF4-FFF2-40B4-BE49-F238E27FC236}">
                  <a16:creationId xmlns:a16="http://schemas.microsoft.com/office/drawing/2014/main" id="{4A064980-8C20-2E49-93AB-3D06A56FFEAA}"/>
                </a:ext>
              </a:extLst>
            </p:cNvPr>
            <p:cNvSpPr txBox="1"/>
            <p:nvPr/>
          </p:nvSpPr>
          <p:spPr>
            <a:xfrm>
              <a:off x="7614653" y="2524816"/>
              <a:ext cx="264694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chemeClr val="accent6">
                      <a:lumMod val="75000"/>
                    </a:schemeClr>
                  </a:solidFill>
                </a:rPr>
                <a:t>less p</a:t>
              </a:r>
              <a:r>
                <a:rPr kumimoji="0" lang="en-US" sz="2400" b="1" i="0" u="none" strike="noStrike" cap="none" spc="0" normalizeH="0" baseline="0" dirty="0">
                  <a:ln>
                    <a:noFill/>
                  </a:ln>
                  <a:solidFill>
                    <a:schemeClr val="accent6">
                      <a:lumMod val="75000"/>
                    </a:schemeClr>
                  </a:solidFill>
                  <a:effectLst/>
                  <a:uFillTx/>
                  <a:latin typeface="Helvetica Neue"/>
                  <a:ea typeface="Helvetica Neue"/>
                  <a:cs typeface="Helvetica Neue"/>
                  <a:sym typeface="Helvetica Neue"/>
                </a:rPr>
                <a:t>references of all subjects</a:t>
              </a:r>
            </a:p>
          </p:txBody>
        </p:sp>
      </p:grpSp>
      <p:grpSp>
        <p:nvGrpSpPr>
          <p:cNvPr id="19" name="Group 18">
            <a:extLst>
              <a:ext uri="{FF2B5EF4-FFF2-40B4-BE49-F238E27FC236}">
                <a16:creationId xmlns:a16="http://schemas.microsoft.com/office/drawing/2014/main" id="{2D52FD72-1007-4747-959A-D249F5EC15B0}"/>
              </a:ext>
            </a:extLst>
          </p:cNvPr>
          <p:cNvGrpSpPr/>
          <p:nvPr/>
        </p:nvGrpSpPr>
        <p:grpSpPr>
          <a:xfrm>
            <a:off x="3972614" y="1663508"/>
            <a:ext cx="4932509" cy="3517394"/>
            <a:chOff x="3972614" y="1663508"/>
            <a:chExt cx="4932509" cy="3517394"/>
          </a:xfrm>
        </p:grpSpPr>
        <p:grpSp>
          <p:nvGrpSpPr>
            <p:cNvPr id="18" name="Group 17">
              <a:extLst>
                <a:ext uri="{FF2B5EF4-FFF2-40B4-BE49-F238E27FC236}">
                  <a16:creationId xmlns:a16="http://schemas.microsoft.com/office/drawing/2014/main" id="{9AC953B4-F5CD-7C4F-82EF-41F334EE9E70}"/>
                </a:ext>
              </a:extLst>
            </p:cNvPr>
            <p:cNvGrpSpPr/>
            <p:nvPr/>
          </p:nvGrpSpPr>
          <p:grpSpPr>
            <a:xfrm>
              <a:off x="3972614" y="2759241"/>
              <a:ext cx="4283078" cy="2421661"/>
              <a:chOff x="3972614" y="2759241"/>
              <a:chExt cx="4283078" cy="2421661"/>
            </a:xfrm>
          </p:grpSpPr>
          <p:sp>
            <p:nvSpPr>
              <p:cNvPr id="13" name="Right Brace 12">
                <a:extLst>
                  <a:ext uri="{FF2B5EF4-FFF2-40B4-BE49-F238E27FC236}">
                    <a16:creationId xmlns:a16="http://schemas.microsoft.com/office/drawing/2014/main" id="{5CED5E58-D66E-F544-B9C0-72053886B901}"/>
                  </a:ext>
                </a:extLst>
              </p:cNvPr>
              <p:cNvSpPr/>
              <p:nvPr/>
            </p:nvSpPr>
            <p:spPr>
              <a:xfrm flipH="1">
                <a:off x="4697152" y="2759241"/>
                <a:ext cx="143775" cy="1600200"/>
              </a:xfrm>
              <a:prstGeom prst="rightBrace">
                <a:avLst/>
              </a:prstGeom>
              <a:noFill/>
              <a:ln w="47625" cap="flat">
                <a:solidFill>
                  <a:schemeClr val="tx1"/>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endParaRPr>
              </a:p>
            </p:txBody>
          </p:sp>
          <p:sp>
            <p:nvSpPr>
              <p:cNvPr id="15" name="Right Brace 14">
                <a:extLst>
                  <a:ext uri="{FF2B5EF4-FFF2-40B4-BE49-F238E27FC236}">
                    <a16:creationId xmlns:a16="http://schemas.microsoft.com/office/drawing/2014/main" id="{F60236EF-CCEE-3742-8F7E-5168B3715C56}"/>
                  </a:ext>
                </a:extLst>
              </p:cNvPr>
              <p:cNvSpPr/>
              <p:nvPr/>
            </p:nvSpPr>
            <p:spPr>
              <a:xfrm>
                <a:off x="3972614" y="4312222"/>
                <a:ext cx="210312" cy="868680"/>
              </a:xfrm>
              <a:prstGeom prst="rightBrace">
                <a:avLst/>
              </a:prstGeom>
              <a:noFill/>
              <a:ln w="47625" cap="flat">
                <a:solidFill>
                  <a:schemeClr val="tx1"/>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endParaRPr>
              </a:p>
            </p:txBody>
          </p:sp>
          <p:sp>
            <p:nvSpPr>
              <p:cNvPr id="16" name="Right Brace 15">
                <a:extLst>
                  <a:ext uri="{FF2B5EF4-FFF2-40B4-BE49-F238E27FC236}">
                    <a16:creationId xmlns:a16="http://schemas.microsoft.com/office/drawing/2014/main" id="{30396CD5-C30B-E045-87A7-D644760C7BC9}"/>
                  </a:ext>
                </a:extLst>
              </p:cNvPr>
              <p:cNvSpPr/>
              <p:nvPr/>
            </p:nvSpPr>
            <p:spPr>
              <a:xfrm>
                <a:off x="8045380" y="3422838"/>
                <a:ext cx="210312" cy="1389888"/>
              </a:xfrm>
              <a:prstGeom prst="rightBrace">
                <a:avLst/>
              </a:prstGeom>
              <a:noFill/>
              <a:ln w="47625" cap="flat">
                <a:solidFill>
                  <a:schemeClr val="tx1"/>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endParaRPr>
              </a:p>
            </p:txBody>
          </p:sp>
          <p:sp>
            <p:nvSpPr>
              <p:cNvPr id="17" name="Right Brace 16">
                <a:extLst>
                  <a:ext uri="{FF2B5EF4-FFF2-40B4-BE49-F238E27FC236}">
                    <a16:creationId xmlns:a16="http://schemas.microsoft.com/office/drawing/2014/main" id="{AFA6E50D-1B8B-8A43-BE13-A6BBBE5C032C}"/>
                  </a:ext>
                </a:extLst>
              </p:cNvPr>
              <p:cNvSpPr/>
              <p:nvPr/>
            </p:nvSpPr>
            <p:spPr>
              <a:xfrm>
                <a:off x="6380725" y="2975809"/>
                <a:ext cx="210312" cy="1719125"/>
              </a:xfrm>
              <a:prstGeom prst="rightBrace">
                <a:avLst/>
              </a:prstGeom>
              <a:noFill/>
              <a:ln w="47625" cap="flat">
                <a:solidFill>
                  <a:schemeClr val="tx1"/>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endParaRPr>
              </a:p>
            </p:txBody>
          </p:sp>
        </p:grpSp>
        <p:sp>
          <p:nvSpPr>
            <p:cNvPr id="20" name="TextBox 19">
              <a:extLst>
                <a:ext uri="{FF2B5EF4-FFF2-40B4-BE49-F238E27FC236}">
                  <a16:creationId xmlns:a16="http://schemas.microsoft.com/office/drawing/2014/main" id="{F880532F-27C3-944E-ABBC-01C1CB09AD11}"/>
                </a:ext>
              </a:extLst>
            </p:cNvPr>
            <p:cNvSpPr txBox="1"/>
            <p:nvPr/>
          </p:nvSpPr>
          <p:spPr>
            <a:xfrm>
              <a:off x="4433163" y="1663508"/>
              <a:ext cx="447196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chemeClr val="tx1"/>
                  </a:solidFill>
                </a:rPr>
                <a:t>most great differences between two subgroups</a:t>
              </a:r>
              <a:endParaRPr kumimoji="0" lang="en-US" sz="2400" b="1" i="0" u="none" strike="noStrike" cap="none" spc="0" normalizeH="0" baseline="0" dirty="0">
                <a:ln>
                  <a:noFill/>
                </a:ln>
                <a:solidFill>
                  <a:schemeClr val="tx1"/>
                </a:solidFill>
                <a:effectLst/>
                <a:uFillTx/>
                <a:sym typeface="Helvetica Neue"/>
              </a:endParaRPr>
            </a:p>
          </p:txBody>
        </p:sp>
      </p:grpSp>
      <p:sp>
        <p:nvSpPr>
          <p:cNvPr id="21" name="Lin, B., Cook, D., and Roy, S., 2020. Markov Models of Human Indoor Behavior, Journal of Biomedical and Health Informatics (to submit).">
            <a:extLst>
              <a:ext uri="{FF2B5EF4-FFF2-40B4-BE49-F238E27FC236}">
                <a16:creationId xmlns:a16="http://schemas.microsoft.com/office/drawing/2014/main" id="{7964259C-454F-A145-9DBE-5FDE6489B43E}"/>
              </a:ext>
            </a:extLst>
          </p:cNvPr>
          <p:cNvSpPr txBox="1"/>
          <p:nvPr/>
        </p:nvSpPr>
        <p:spPr>
          <a:xfrm>
            <a:off x="605904" y="8840357"/>
            <a:ext cx="12185049"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1500" b="0"/>
            </a:lvl1pPr>
          </a:lstStyle>
          <a:p>
            <a:r>
              <a:rPr lang="en-US" dirty="0"/>
              <a:t>Lin, B. and Cook, D.J., 2020. Analyzing Sensor-Based Individual and Population Behavior Patterns via Inverse Reinforcement Learning. Sensors, 20(18), p.5207.</a:t>
            </a:r>
            <a:endParaRPr dirty="0"/>
          </a:p>
        </p:txBody>
      </p:sp>
    </p:spTree>
    <p:extLst>
      <p:ext uri="{BB962C8B-B14F-4D97-AF65-F5344CB8AC3E}">
        <p14:creationId xmlns:p14="http://schemas.microsoft.com/office/powerpoint/2010/main" val="3607240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53</a:t>
            </a:fld>
            <a:endParaRPr/>
          </a:p>
        </p:txBody>
      </p:sp>
      <p:sp>
        <p:nvSpPr>
          <p:cNvPr id="5" name="TextBox 4">
            <a:extLst>
              <a:ext uri="{FF2B5EF4-FFF2-40B4-BE49-F238E27FC236}">
                <a16:creationId xmlns:a16="http://schemas.microsoft.com/office/drawing/2014/main" id="{638A935B-305F-7C48-AC94-5B2602A9D279}"/>
              </a:ext>
            </a:extLst>
          </p:cNvPr>
          <p:cNvSpPr txBox="1">
            <a:spLocks noChangeArrowheads="1"/>
          </p:cNvSpPr>
          <p:nvPr/>
        </p:nvSpPr>
        <p:spPr bwMode="auto">
          <a:xfrm>
            <a:off x="882748" y="2164759"/>
            <a:ext cx="1123253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l"/>
            <a:r>
              <a:rPr lang="en-US" sz="3000" dirty="0">
                <a:solidFill>
                  <a:schemeClr val="tx1">
                    <a:lumMod val="95000"/>
                    <a:lumOff val="5000"/>
                  </a:schemeClr>
                </a:solidFill>
                <a:latin typeface="Helvetica Neue"/>
              </a:rPr>
              <a:t>1. Indoor navigation can be described as a Markov decision process</a:t>
            </a:r>
            <a:endParaRPr lang="en-US" sz="1000" dirty="0">
              <a:solidFill>
                <a:schemeClr val="tx1">
                  <a:lumMod val="95000"/>
                  <a:lumOff val="5000"/>
                </a:schemeClr>
              </a:solidFill>
              <a:latin typeface="Helvetica Neue"/>
            </a:endParaRPr>
          </a:p>
        </p:txBody>
      </p:sp>
      <p:sp>
        <p:nvSpPr>
          <p:cNvPr id="6" name="TextBox 4">
            <a:extLst>
              <a:ext uri="{FF2B5EF4-FFF2-40B4-BE49-F238E27FC236}">
                <a16:creationId xmlns:a16="http://schemas.microsoft.com/office/drawing/2014/main" id="{520ABB0B-47B2-7D45-B9D1-A1DD98507E4C}"/>
              </a:ext>
            </a:extLst>
          </p:cNvPr>
          <p:cNvSpPr txBox="1">
            <a:spLocks noChangeArrowheads="1"/>
          </p:cNvSpPr>
          <p:nvPr/>
        </p:nvSpPr>
        <p:spPr bwMode="auto">
          <a:xfrm>
            <a:off x="882748" y="5003974"/>
            <a:ext cx="1102398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l"/>
            <a:r>
              <a:rPr lang="en-US" sz="3000" dirty="0">
                <a:solidFill>
                  <a:schemeClr val="tx1">
                    <a:lumMod val="95000"/>
                    <a:lumOff val="5000"/>
                  </a:schemeClr>
                </a:solidFill>
                <a:latin typeface="Helvetica Neue"/>
              </a:rPr>
              <a:t>3. Indoor behavior strategy can be learned via IRL</a:t>
            </a:r>
            <a:endParaRPr lang="en-US" sz="1000" dirty="0">
              <a:solidFill>
                <a:schemeClr val="tx1">
                  <a:lumMod val="95000"/>
                  <a:lumOff val="5000"/>
                </a:schemeClr>
              </a:solidFill>
              <a:latin typeface="Helvetica Neue"/>
            </a:endParaRPr>
          </a:p>
        </p:txBody>
      </p:sp>
      <p:sp>
        <p:nvSpPr>
          <p:cNvPr id="7" name="TextBox 4">
            <a:extLst>
              <a:ext uri="{FF2B5EF4-FFF2-40B4-BE49-F238E27FC236}">
                <a16:creationId xmlns:a16="http://schemas.microsoft.com/office/drawing/2014/main" id="{CC7C8C36-CD57-6441-A7F6-8B9425CD0DE3}"/>
              </a:ext>
            </a:extLst>
          </p:cNvPr>
          <p:cNvSpPr txBox="1">
            <a:spLocks noChangeArrowheads="1"/>
          </p:cNvSpPr>
          <p:nvPr/>
        </p:nvSpPr>
        <p:spPr bwMode="auto">
          <a:xfrm>
            <a:off x="882748" y="3738255"/>
            <a:ext cx="1206137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l"/>
            <a:endParaRPr lang="en-US" sz="1000" dirty="0">
              <a:solidFill>
                <a:schemeClr val="tx1">
                  <a:lumMod val="95000"/>
                  <a:lumOff val="5000"/>
                </a:schemeClr>
              </a:solidFill>
              <a:latin typeface="Helvetica Neue"/>
            </a:endParaRPr>
          </a:p>
          <a:p>
            <a:pPr algn="l"/>
            <a:r>
              <a:rPr lang="en-US" sz="3000" dirty="0">
                <a:solidFill>
                  <a:schemeClr val="tx1">
                    <a:lumMod val="95000"/>
                    <a:lumOff val="5000"/>
                  </a:schemeClr>
                </a:solidFill>
                <a:latin typeface="Helvetica Neue"/>
              </a:rPr>
              <a:t>2. Spatial and temporal features can be fused into one model</a:t>
            </a:r>
          </a:p>
        </p:txBody>
      </p:sp>
      <p:sp>
        <p:nvSpPr>
          <p:cNvPr id="8" name="TextBox 4">
            <a:extLst>
              <a:ext uri="{FF2B5EF4-FFF2-40B4-BE49-F238E27FC236}">
                <a16:creationId xmlns:a16="http://schemas.microsoft.com/office/drawing/2014/main" id="{E6D8DBE4-C087-FA45-A289-588660E47223}"/>
              </a:ext>
            </a:extLst>
          </p:cNvPr>
          <p:cNvSpPr txBox="1">
            <a:spLocks noChangeArrowheads="1"/>
          </p:cNvSpPr>
          <p:nvPr/>
        </p:nvSpPr>
        <p:spPr bwMode="auto">
          <a:xfrm>
            <a:off x="882748" y="6115806"/>
            <a:ext cx="1123253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l"/>
            <a:r>
              <a:rPr lang="en-US" sz="3000" dirty="0">
                <a:solidFill>
                  <a:schemeClr val="tx1">
                    <a:lumMod val="95000"/>
                    <a:lumOff val="5000"/>
                  </a:schemeClr>
                </a:solidFill>
                <a:latin typeface="Helvetica Neue"/>
              </a:rPr>
              <a:t>4. Cognitively declined residents can be distinguished from healthy population </a:t>
            </a:r>
            <a:endParaRPr lang="en-US" sz="1000" dirty="0">
              <a:solidFill>
                <a:schemeClr val="tx1">
                  <a:lumMod val="95000"/>
                  <a:lumOff val="5000"/>
                </a:schemeClr>
              </a:solidFill>
              <a:latin typeface="Helvetica Neue"/>
            </a:endParaRPr>
          </a:p>
        </p:txBody>
      </p:sp>
      <p:sp>
        <p:nvSpPr>
          <p:cNvPr id="9" name="Formal Models of Indoor Behavior">
            <a:extLst>
              <a:ext uri="{FF2B5EF4-FFF2-40B4-BE49-F238E27FC236}">
                <a16:creationId xmlns:a16="http://schemas.microsoft.com/office/drawing/2014/main" id="{19A36EEC-E517-3646-AD6F-8A890F8AA3F1}"/>
              </a:ext>
            </a:extLst>
          </p:cNvPr>
          <p:cNvSpPr txBox="1"/>
          <p:nvPr/>
        </p:nvSpPr>
        <p:spPr>
          <a:xfrm>
            <a:off x="220360" y="222559"/>
            <a:ext cx="12784440" cy="1092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Autofit/>
          </a:bodyPr>
          <a:lstStyle>
            <a:lvl1pPr algn="l" defTabSz="525779">
              <a:defRPr sz="4230">
                <a:solidFill>
                  <a:srgbClr val="7A0816"/>
                </a:solidFill>
              </a:defRPr>
            </a:lvl1pPr>
          </a:lstStyle>
          <a:p>
            <a:r>
              <a:rPr lang="en-US" sz="2950" dirty="0">
                <a:solidFill>
                  <a:srgbClr val="0070C0"/>
                </a:solidFill>
              </a:rPr>
              <a:t>Inverse Reinforcement Learning (IRL) of Indoor Behavior – Conclusions</a:t>
            </a:r>
          </a:p>
        </p:txBody>
      </p:sp>
    </p:spTree>
    <p:extLst>
      <p:ext uri="{BB962C8B-B14F-4D97-AF65-F5344CB8AC3E}">
        <p14:creationId xmlns:p14="http://schemas.microsoft.com/office/powerpoint/2010/main" val="3039879477"/>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54</a:t>
            </a:fld>
            <a:endParaRPr/>
          </a:p>
        </p:txBody>
      </p:sp>
      <p:sp>
        <p:nvSpPr>
          <p:cNvPr id="282" name="Contributions"/>
          <p:cNvSpPr txBox="1"/>
          <p:nvPr/>
        </p:nvSpPr>
        <p:spPr>
          <a:xfrm>
            <a:off x="698500" y="590946"/>
            <a:ext cx="10991174" cy="742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lnSpcReduction="10000"/>
          </a:bodyPr>
          <a:lstStyle>
            <a:lvl1pPr algn="l" defTabSz="525779">
              <a:defRPr sz="4230">
                <a:solidFill>
                  <a:srgbClr val="7A0816"/>
                </a:solidFill>
              </a:defRPr>
            </a:lvl1pPr>
          </a:lstStyle>
          <a:p>
            <a:r>
              <a:rPr dirty="0">
                <a:solidFill>
                  <a:srgbClr val="0070C0"/>
                </a:solidFill>
              </a:rPr>
              <a:t>Contributions</a:t>
            </a:r>
          </a:p>
        </p:txBody>
      </p:sp>
      <p:sp>
        <p:nvSpPr>
          <p:cNvPr id="283" name="Indoor behavior can be modeled by the Pareto distribution.…"/>
          <p:cNvSpPr txBox="1"/>
          <p:nvPr/>
        </p:nvSpPr>
        <p:spPr>
          <a:xfrm>
            <a:off x="362606" y="1493167"/>
            <a:ext cx="11972020" cy="17240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76250" indent="-476250" algn="l">
              <a:lnSpc>
                <a:spcPct val="120000"/>
              </a:lnSpc>
              <a:buSzPct val="100000"/>
              <a:buAutoNum type="arabicPeriod"/>
              <a:defRPr sz="2500"/>
            </a:pPr>
            <a:r>
              <a:rPr sz="2250" dirty="0"/>
              <a:t>Indoor behavior can be modeled by </a:t>
            </a:r>
            <a:r>
              <a:rPr lang="en-US" sz="2250" dirty="0"/>
              <a:t>a</a:t>
            </a:r>
            <a:r>
              <a:rPr sz="2250" dirty="0"/>
              <a:t> Pareto distribution</a:t>
            </a:r>
          </a:p>
          <a:p>
            <a:pPr marL="777875" lvl="1" indent="-333375" algn="l">
              <a:lnSpc>
                <a:spcPct val="120000"/>
              </a:lnSpc>
              <a:buSzPct val="145000"/>
              <a:buChar char="•"/>
              <a:defRPr sz="2500" b="0">
                <a:solidFill>
                  <a:srgbClr val="991400"/>
                </a:solidFill>
              </a:defRPr>
            </a:pPr>
            <a:r>
              <a:rPr sz="2250" dirty="0"/>
              <a:t>Innovation: </a:t>
            </a:r>
            <a:r>
              <a:rPr lang="en-US" sz="2250" dirty="0"/>
              <a:t>h</a:t>
            </a:r>
            <a:r>
              <a:rPr sz="2250" dirty="0"/>
              <a:t>eavy-tailed distribution (</a:t>
            </a:r>
            <a:r>
              <a:rPr sz="2250" b="1" i="1" dirty="0"/>
              <a:t>Pareto distribution</a:t>
            </a:r>
            <a:r>
              <a:rPr sz="2250" dirty="0"/>
              <a:t>)</a:t>
            </a:r>
          </a:p>
          <a:p>
            <a:pPr marL="777875" lvl="1" indent="-333375" algn="l">
              <a:lnSpc>
                <a:spcPct val="120000"/>
              </a:lnSpc>
              <a:buSzPct val="145000"/>
              <a:buChar char="•"/>
              <a:defRPr sz="2500" b="0">
                <a:solidFill>
                  <a:schemeClr val="accent1"/>
                </a:solidFill>
              </a:defRPr>
            </a:pPr>
            <a:r>
              <a:rPr lang="en-US" sz="2250" dirty="0">
                <a:solidFill>
                  <a:srgbClr val="0070C0"/>
                </a:solidFill>
              </a:rPr>
              <a:t>Impact</a:t>
            </a:r>
            <a:r>
              <a:rPr sz="2250" dirty="0">
                <a:solidFill>
                  <a:srgbClr val="0070C0"/>
                </a:solidFill>
              </a:rPr>
              <a:t>: the Pareto distribution and its properties, the 80/20 rule, can be </a:t>
            </a:r>
            <a:r>
              <a:rPr lang="en-US" sz="2250" dirty="0">
                <a:solidFill>
                  <a:srgbClr val="0070C0"/>
                </a:solidFill>
              </a:rPr>
              <a:t>used</a:t>
            </a:r>
            <a:r>
              <a:rPr sz="2250" dirty="0">
                <a:solidFill>
                  <a:srgbClr val="0070C0"/>
                </a:solidFill>
              </a:rPr>
              <a:t> to model various human behavior patterns</a:t>
            </a:r>
          </a:p>
        </p:txBody>
      </p:sp>
      <p:sp>
        <p:nvSpPr>
          <p:cNvPr id="284" name="2.  Proposed a new measure for model selections…"/>
          <p:cNvSpPr txBox="1"/>
          <p:nvPr/>
        </p:nvSpPr>
        <p:spPr>
          <a:xfrm>
            <a:off x="342873" y="3420940"/>
            <a:ext cx="12580087" cy="17702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lnSpc>
                <a:spcPct val="120000"/>
              </a:lnSpc>
              <a:defRPr sz="2500"/>
            </a:pPr>
            <a:r>
              <a:rPr sz="2250" dirty="0"/>
              <a:t>2.  Proposed a new measure for model selection</a:t>
            </a:r>
          </a:p>
          <a:p>
            <a:pPr marL="777875" lvl="1" indent="-333375" algn="l">
              <a:lnSpc>
                <a:spcPct val="120000"/>
              </a:lnSpc>
              <a:buSzPct val="145000"/>
              <a:buChar char="•"/>
              <a:defRPr sz="2500" b="0">
                <a:solidFill>
                  <a:srgbClr val="991400"/>
                </a:solidFill>
              </a:defRPr>
            </a:pPr>
            <a:r>
              <a:rPr sz="2250" dirty="0"/>
              <a:t>Innovation: </a:t>
            </a:r>
            <a:r>
              <a:rPr lang="en-US" sz="2250" b="1" i="1" dirty="0"/>
              <a:t>a ne</a:t>
            </a:r>
            <a:r>
              <a:rPr sz="2250" b="1" i="1" dirty="0"/>
              <a:t>w measure</a:t>
            </a:r>
            <a:r>
              <a:rPr sz="2250" dirty="0"/>
              <a:t> to balance the tradeoff</a:t>
            </a:r>
            <a:r>
              <a:rPr lang="en-US" sz="2250" dirty="0"/>
              <a:t> between under/over-</a:t>
            </a:r>
            <a:r>
              <a:rPr lang="en-US" sz="2500" b="0" dirty="0"/>
              <a:t>estimating</a:t>
            </a:r>
            <a:r>
              <a:rPr lang="en-US" sz="2250" dirty="0"/>
              <a:t> the true Markov order</a:t>
            </a:r>
            <a:endParaRPr sz="2250" dirty="0"/>
          </a:p>
          <a:p>
            <a:pPr marL="777875" lvl="1" indent="-333375" algn="l">
              <a:lnSpc>
                <a:spcPct val="120000"/>
              </a:lnSpc>
              <a:buSzPct val="145000"/>
              <a:buChar char="•"/>
              <a:defRPr sz="2500" b="0">
                <a:solidFill>
                  <a:schemeClr val="accent1"/>
                </a:solidFill>
              </a:defRPr>
            </a:pPr>
            <a:r>
              <a:rPr lang="en-US" sz="2250" dirty="0">
                <a:solidFill>
                  <a:srgbClr val="0070C0"/>
                </a:solidFill>
              </a:rPr>
              <a:t>Impact</a:t>
            </a:r>
            <a:r>
              <a:rPr sz="2250" dirty="0">
                <a:solidFill>
                  <a:srgbClr val="0070C0"/>
                </a:solidFill>
              </a:rPr>
              <a:t>: </a:t>
            </a:r>
            <a:r>
              <a:rPr lang="en-US" sz="2250" dirty="0">
                <a:solidFill>
                  <a:srgbClr val="0070C0"/>
                </a:solidFill>
              </a:rPr>
              <a:t>understand the complexity of sensor-observed human indoor behavior</a:t>
            </a:r>
            <a:endParaRPr sz="2250" dirty="0">
              <a:solidFill>
                <a:srgbClr val="0070C0"/>
              </a:solidFill>
            </a:endParaRPr>
          </a:p>
        </p:txBody>
      </p:sp>
      <p:grpSp>
        <p:nvGrpSpPr>
          <p:cNvPr id="4" name="Group 3">
            <a:extLst>
              <a:ext uri="{FF2B5EF4-FFF2-40B4-BE49-F238E27FC236}">
                <a16:creationId xmlns:a16="http://schemas.microsoft.com/office/drawing/2014/main" id="{38F830C7-5124-5C42-8652-3270DAF16997}"/>
              </a:ext>
            </a:extLst>
          </p:cNvPr>
          <p:cNvGrpSpPr/>
          <p:nvPr/>
        </p:nvGrpSpPr>
        <p:grpSpPr>
          <a:xfrm>
            <a:off x="362605" y="5655295"/>
            <a:ext cx="11972021" cy="1308563"/>
            <a:chOff x="379099" y="7261572"/>
            <a:chExt cx="11972021" cy="1308563"/>
          </a:xfrm>
        </p:grpSpPr>
        <p:sp>
          <p:nvSpPr>
            <p:cNvPr id="6" name="Proposed inverse reinforcement learning to learn indoor behavior.…">
              <a:extLst>
                <a:ext uri="{FF2B5EF4-FFF2-40B4-BE49-F238E27FC236}">
                  <a16:creationId xmlns:a16="http://schemas.microsoft.com/office/drawing/2014/main" id="{B6A553FA-37A1-2B44-BA56-2EB4780E5E4D}"/>
                </a:ext>
              </a:extLst>
            </p:cNvPr>
            <p:cNvSpPr txBox="1"/>
            <p:nvPr/>
          </p:nvSpPr>
          <p:spPr>
            <a:xfrm>
              <a:off x="379099" y="7261572"/>
              <a:ext cx="11972021" cy="1308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lnSpc>
                  <a:spcPct val="120000"/>
                </a:lnSpc>
                <a:defRPr sz="2800"/>
              </a:pPr>
              <a:r>
                <a:rPr lang="en-US" sz="2250" dirty="0"/>
                <a:t>3. </a:t>
              </a:r>
              <a:r>
                <a:rPr sz="2250" dirty="0"/>
                <a:t>Proposed inverse reinforcement learning to learn indoor behavior</a:t>
              </a:r>
              <a:endParaRPr lang="en-US" sz="2250" dirty="0"/>
            </a:p>
            <a:p>
              <a:pPr algn="l">
                <a:lnSpc>
                  <a:spcPct val="120000"/>
                </a:lnSpc>
                <a:defRPr sz="2800"/>
              </a:pPr>
              <a:r>
                <a:rPr lang="en-US" sz="2250" b="0" dirty="0">
                  <a:solidFill>
                    <a:srgbClr val="991400"/>
                  </a:solidFill>
                </a:rPr>
                <a:t>	   Innovation: </a:t>
              </a:r>
              <a:r>
                <a:rPr lang="en-US" sz="2250" i="1" dirty="0">
                  <a:solidFill>
                    <a:srgbClr val="991400"/>
                  </a:solidFill>
                </a:rPr>
                <a:t>1st study </a:t>
              </a:r>
              <a:r>
                <a:rPr lang="en-US" sz="2250" b="0" dirty="0">
                  <a:solidFill>
                    <a:srgbClr val="991400"/>
                  </a:solidFill>
                </a:rPr>
                <a:t>of IRL to model indoor behavior</a:t>
              </a:r>
            </a:p>
            <a:p>
              <a:pPr marL="777875" lvl="1" indent="-333375" algn="l">
                <a:lnSpc>
                  <a:spcPct val="120000"/>
                </a:lnSpc>
                <a:buSzPct val="145000"/>
                <a:buChar char="•"/>
                <a:defRPr sz="2800" b="0">
                  <a:solidFill>
                    <a:schemeClr val="accent1"/>
                  </a:solidFill>
                </a:defRPr>
              </a:pPr>
              <a:r>
                <a:rPr lang="en-US" sz="2250" dirty="0">
                  <a:solidFill>
                    <a:srgbClr val="0070C0"/>
                  </a:solidFill>
                </a:rPr>
                <a:t>Impact</a:t>
              </a:r>
              <a:r>
                <a:rPr sz="2250" b="0" dirty="0">
                  <a:solidFill>
                    <a:srgbClr val="0070C0"/>
                  </a:solidFill>
                </a:rPr>
                <a:t>:</a:t>
              </a:r>
              <a:r>
                <a:rPr lang="en-US" sz="2250" b="0" dirty="0">
                  <a:solidFill>
                    <a:srgbClr val="0070C0"/>
                  </a:solidFill>
                </a:rPr>
                <a:t> extract quantitative and qualitative measures of human behavior</a:t>
              </a:r>
              <a:endParaRPr sz="2250" b="0" dirty="0">
                <a:solidFill>
                  <a:srgbClr val="0070C0"/>
                </a:solidFill>
              </a:endParaRPr>
            </a:p>
          </p:txBody>
        </p:sp>
        <p:pic>
          <p:nvPicPr>
            <p:cNvPr id="3" name="Picture 2">
              <a:extLst>
                <a:ext uri="{FF2B5EF4-FFF2-40B4-BE49-F238E27FC236}">
                  <a16:creationId xmlns:a16="http://schemas.microsoft.com/office/drawing/2014/main" id="{BC19B931-8AE8-8748-B110-7AD7906AFD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062" y="7732973"/>
              <a:ext cx="315884" cy="365760"/>
            </a:xfrm>
            <a:prstGeom prst="rect">
              <a:avLst/>
            </a:prstGeom>
          </p:spPr>
        </p:pic>
      </p:grpSp>
      <p:grpSp>
        <p:nvGrpSpPr>
          <p:cNvPr id="10" name="Group 9">
            <a:extLst>
              <a:ext uri="{FF2B5EF4-FFF2-40B4-BE49-F238E27FC236}">
                <a16:creationId xmlns:a16="http://schemas.microsoft.com/office/drawing/2014/main" id="{5EBFA99B-64A1-B447-ABF3-602F5908128A}"/>
              </a:ext>
            </a:extLst>
          </p:cNvPr>
          <p:cNvGrpSpPr/>
          <p:nvPr/>
        </p:nvGrpSpPr>
        <p:grpSpPr>
          <a:xfrm>
            <a:off x="342873" y="7482236"/>
            <a:ext cx="11972021" cy="1724062"/>
            <a:chOff x="379099" y="7053823"/>
            <a:chExt cx="11972021" cy="1724062"/>
          </a:xfrm>
        </p:grpSpPr>
        <p:sp>
          <p:nvSpPr>
            <p:cNvPr id="11" name="Proposed inverse reinforcement learning to learn indoor behavior.…">
              <a:extLst>
                <a:ext uri="{FF2B5EF4-FFF2-40B4-BE49-F238E27FC236}">
                  <a16:creationId xmlns:a16="http://schemas.microsoft.com/office/drawing/2014/main" id="{26ECD019-C47B-E648-9147-F188A35F7389}"/>
                </a:ext>
              </a:extLst>
            </p:cNvPr>
            <p:cNvSpPr txBox="1"/>
            <p:nvPr/>
          </p:nvSpPr>
          <p:spPr>
            <a:xfrm>
              <a:off x="379099" y="7053823"/>
              <a:ext cx="11972021" cy="17240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lnSpc>
                  <a:spcPct val="120000"/>
                </a:lnSpc>
                <a:defRPr sz="2800"/>
              </a:pPr>
              <a:r>
                <a:rPr lang="en-US" sz="2250" dirty="0"/>
                <a:t>4. Distinguished population subgroups based on ambient sensor data</a:t>
              </a:r>
            </a:p>
            <a:p>
              <a:pPr algn="l">
                <a:lnSpc>
                  <a:spcPct val="120000"/>
                </a:lnSpc>
                <a:defRPr sz="2800"/>
              </a:pPr>
              <a:r>
                <a:rPr lang="en-US" sz="2250" b="0" dirty="0">
                  <a:solidFill>
                    <a:srgbClr val="991400"/>
                  </a:solidFill>
                </a:rPr>
                <a:t>	   Innovation: </a:t>
              </a:r>
              <a:r>
                <a:rPr lang="en-US" sz="2250" i="1" dirty="0">
                  <a:solidFill>
                    <a:srgbClr val="991400"/>
                  </a:solidFill>
                </a:rPr>
                <a:t>population-level behavior analysis </a:t>
              </a:r>
              <a:r>
                <a:rPr lang="en-US" sz="2250" b="0" i="1" dirty="0">
                  <a:solidFill>
                    <a:srgbClr val="991400"/>
                  </a:solidFill>
                </a:rPr>
                <a:t>via ambient sensor data</a:t>
              </a:r>
              <a:endParaRPr lang="en-US" sz="2250" b="0" dirty="0">
                <a:solidFill>
                  <a:srgbClr val="991400"/>
                </a:solidFill>
              </a:endParaRPr>
            </a:p>
            <a:p>
              <a:pPr marL="777875" lvl="1" indent="-333375" algn="l">
                <a:lnSpc>
                  <a:spcPct val="120000"/>
                </a:lnSpc>
                <a:buSzPct val="145000"/>
                <a:buChar char="•"/>
                <a:defRPr sz="2800" b="0">
                  <a:solidFill>
                    <a:schemeClr val="accent1"/>
                  </a:solidFill>
                </a:defRPr>
              </a:pPr>
              <a:r>
                <a:rPr lang="en-US" sz="2250" dirty="0">
                  <a:solidFill>
                    <a:srgbClr val="0070C0"/>
                  </a:solidFill>
                </a:rPr>
                <a:t>Impact</a:t>
              </a:r>
              <a:r>
                <a:rPr sz="2250" b="0" dirty="0">
                  <a:solidFill>
                    <a:srgbClr val="0070C0"/>
                  </a:solidFill>
                </a:rPr>
                <a:t>:</a:t>
              </a:r>
              <a:r>
                <a:rPr lang="en-US" sz="2250" b="0" dirty="0">
                  <a:solidFill>
                    <a:srgbClr val="0070C0"/>
                  </a:solidFill>
                </a:rPr>
                <a:t> compare behavior for healthy older adults with behavior of older adults with chronic health conditions</a:t>
              </a:r>
              <a:endParaRPr sz="2250" b="0" dirty="0">
                <a:solidFill>
                  <a:srgbClr val="0070C0"/>
                </a:solidFill>
              </a:endParaRPr>
            </a:p>
          </p:txBody>
        </p:sp>
        <p:pic>
          <p:nvPicPr>
            <p:cNvPr id="12" name="Picture 11">
              <a:extLst>
                <a:ext uri="{FF2B5EF4-FFF2-40B4-BE49-F238E27FC236}">
                  <a16:creationId xmlns:a16="http://schemas.microsoft.com/office/drawing/2014/main" id="{14678B91-13BE-334D-BF0F-2A2876D0B6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794" y="7459992"/>
              <a:ext cx="315884" cy="365760"/>
            </a:xfrm>
            <a:prstGeom prst="rect">
              <a:avLst/>
            </a:prstGeom>
          </p:spPr>
        </p:pic>
      </p:grpSp>
    </p:spTree>
    <p:extLst>
      <p:ext uri="{BB962C8B-B14F-4D97-AF65-F5344CB8AC3E}">
        <p14:creationId xmlns:p14="http://schemas.microsoft.com/office/powerpoint/2010/main" val="2299390074"/>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9" name="Screen Shot 2020-03-01 at 1.57.25 PM.png" descr="Screen Shot 2020-03-01 at 1.57.25 PM.png"/>
          <p:cNvPicPr>
            <a:picLocks noChangeAspect="1"/>
          </p:cNvPicPr>
          <p:nvPr/>
        </p:nvPicPr>
        <p:blipFill>
          <a:blip r:embed="rId5"/>
          <a:srcRect l="2495" t="4560" r="2495"/>
          <a:stretch>
            <a:fillRect/>
          </a:stretch>
        </p:blipFill>
        <p:spPr>
          <a:xfrm>
            <a:off x="10440932" y="3911510"/>
            <a:ext cx="2351262" cy="2212844"/>
          </a:xfrm>
          <a:prstGeom prst="rect">
            <a:avLst/>
          </a:prstGeom>
          <a:ln w="12700">
            <a:miter lim="400000"/>
          </a:ln>
        </p:spPr>
      </p:pic>
      <p:sp>
        <p:nvSpPr>
          <p:cNvPr id="35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55</a:t>
            </a:fld>
            <a:endParaRPr dirty="0"/>
          </a:p>
        </p:txBody>
      </p:sp>
      <p:sp>
        <p:nvSpPr>
          <p:cNvPr id="354" name="Short-Term Research Vision"/>
          <p:cNvSpPr txBox="1"/>
          <p:nvPr/>
        </p:nvSpPr>
        <p:spPr>
          <a:xfrm>
            <a:off x="203200" y="387746"/>
            <a:ext cx="10649506" cy="742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lnSpcReduction="10000"/>
          </a:bodyPr>
          <a:lstStyle>
            <a:lvl1pPr algn="l" defTabSz="525779">
              <a:defRPr sz="4230">
                <a:solidFill>
                  <a:srgbClr val="7A0816"/>
                </a:solidFill>
              </a:defRPr>
            </a:lvl1pPr>
          </a:lstStyle>
          <a:p>
            <a:r>
              <a:rPr dirty="0">
                <a:solidFill>
                  <a:srgbClr val="0070C0"/>
                </a:solidFill>
              </a:rPr>
              <a:t>Research Vision</a:t>
            </a:r>
          </a:p>
        </p:txBody>
      </p:sp>
      <p:sp>
        <p:nvSpPr>
          <p:cNvPr id="355" name="Extend current work of smart home…"/>
          <p:cNvSpPr txBox="1"/>
          <p:nvPr/>
        </p:nvSpPr>
        <p:spPr>
          <a:xfrm>
            <a:off x="341399" y="1417474"/>
            <a:ext cx="12671123" cy="25082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lnSpc>
                <a:spcPct val="150000"/>
              </a:lnSpc>
              <a:defRPr sz="3500"/>
            </a:pPr>
            <a:r>
              <a:rPr sz="3000" dirty="0"/>
              <a:t>Extend current work of smart home</a:t>
            </a:r>
          </a:p>
          <a:p>
            <a:pPr marL="833437" lvl="1" indent="-388937" algn="l">
              <a:lnSpc>
                <a:spcPct val="150000"/>
              </a:lnSpc>
              <a:buSzPct val="145000"/>
              <a:buChar char="•"/>
              <a:defRPr sz="2800" b="0"/>
            </a:pPr>
            <a:r>
              <a:rPr dirty="0"/>
              <a:t>Develop models include sufficient information of </a:t>
            </a:r>
            <a:r>
              <a:rPr i="1" u="sng" dirty="0"/>
              <a:t>behavior fluctuations</a:t>
            </a:r>
          </a:p>
          <a:p>
            <a:pPr lvl="3" algn="l">
              <a:lnSpc>
                <a:spcPct val="150000"/>
              </a:lnSpc>
              <a:defRPr sz="2800" b="0"/>
            </a:pPr>
            <a:r>
              <a:rPr dirty="0"/>
              <a:t> (e.g., IRL, adversarial IRL, and generative adversarial imitation learning)</a:t>
            </a:r>
          </a:p>
          <a:p>
            <a:pPr marL="833437" lvl="1" indent="-388937" algn="l">
              <a:lnSpc>
                <a:spcPct val="150000"/>
              </a:lnSpc>
              <a:buSzPct val="145000"/>
              <a:buChar char="•"/>
              <a:defRPr sz="2800" b="0"/>
            </a:pPr>
            <a:r>
              <a:rPr dirty="0"/>
              <a:t>Investigate temporal and spatial properties in </a:t>
            </a:r>
            <a:r>
              <a:rPr i="1" u="sng" dirty="0"/>
              <a:t>transfer learning scenarios</a:t>
            </a:r>
            <a:r>
              <a:rPr dirty="0"/>
              <a:t>. </a:t>
            </a:r>
          </a:p>
        </p:txBody>
      </p:sp>
      <p:sp>
        <p:nvSpPr>
          <p:cNvPr id="356" name="Mining rare behavior…"/>
          <p:cNvSpPr txBox="1"/>
          <p:nvPr/>
        </p:nvSpPr>
        <p:spPr>
          <a:xfrm>
            <a:off x="327814" y="4462412"/>
            <a:ext cx="12358055" cy="18654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lnSpc>
                <a:spcPct val="150000"/>
              </a:lnSpc>
              <a:defRPr sz="3500"/>
            </a:pPr>
            <a:r>
              <a:rPr sz="3000" dirty="0"/>
              <a:t>Mining rare behavior</a:t>
            </a:r>
          </a:p>
          <a:p>
            <a:pPr marL="833437" lvl="1" indent="-388937" algn="l">
              <a:lnSpc>
                <a:spcPct val="150000"/>
              </a:lnSpc>
              <a:buSzPct val="145000"/>
              <a:buChar char="•"/>
              <a:defRPr sz="2800" b="0"/>
            </a:pPr>
            <a:r>
              <a:rPr dirty="0"/>
              <a:t>Propose a new framework for rare behavior detection</a:t>
            </a:r>
          </a:p>
          <a:p>
            <a:pPr marL="833437" lvl="1" indent="-388937" algn="l">
              <a:lnSpc>
                <a:spcPct val="150000"/>
              </a:lnSpc>
              <a:buSzPct val="145000"/>
              <a:buChar char="•"/>
              <a:defRPr sz="2800" b="0"/>
            </a:pPr>
            <a:r>
              <a:rPr dirty="0"/>
              <a:t>Combine ideas from both adversarial training and classification</a:t>
            </a:r>
          </a:p>
        </p:txBody>
      </p:sp>
      <p:pic>
        <p:nvPicPr>
          <p:cNvPr id="357" name="irl.mov" descr="irl.mov"/>
          <p:cNvPicPr>
            <a:picLocks/>
          </p:cNvPicPr>
          <p:nvPr>
            <a:videoFile r:link="rId2"/>
            <p:extLst>
              <p:ext uri="{DAA4B4D4-6D71-4841-9C94-3DE7FCFB9230}">
                <p14:media xmlns:p14="http://schemas.microsoft.com/office/powerpoint/2010/main" r:embed="rId1"/>
              </p:ext>
            </p:extLst>
          </p:nvPr>
        </p:nvPicPr>
        <p:blipFill rotWithShape="1">
          <a:blip r:embed="rId6"/>
          <a:srcRect l="6622" t="16993"/>
          <a:stretch/>
        </p:blipFill>
        <p:spPr>
          <a:xfrm>
            <a:off x="8208334" y="6822098"/>
            <a:ext cx="2998381" cy="2414091"/>
          </a:xfrm>
          <a:prstGeom prst="rect">
            <a:avLst/>
          </a:prstGeom>
          <a:ln w="12700">
            <a:miter lim="400000"/>
          </a:ln>
        </p:spPr>
      </p:pic>
      <p:sp>
        <p:nvSpPr>
          <p:cNvPr id="358" name="Model ICU patient’s behavior…"/>
          <p:cNvSpPr txBox="1"/>
          <p:nvPr/>
        </p:nvSpPr>
        <p:spPr>
          <a:xfrm>
            <a:off x="369834" y="6851578"/>
            <a:ext cx="8061620" cy="20049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lnSpc>
                <a:spcPct val="150000"/>
              </a:lnSpc>
              <a:defRPr sz="3500"/>
            </a:pPr>
            <a:r>
              <a:rPr sz="3000" dirty="0"/>
              <a:t>Model ICU patient’s behavior</a:t>
            </a:r>
          </a:p>
          <a:p>
            <a:pPr marL="833437" lvl="1" indent="-388937" algn="l">
              <a:lnSpc>
                <a:spcPct val="150000"/>
              </a:lnSpc>
              <a:buSzPct val="145000"/>
              <a:buChar char="•"/>
              <a:defRPr sz="2800" b="0"/>
            </a:pPr>
            <a:r>
              <a:rPr dirty="0"/>
              <a:t>Patients’ mobility patterns </a:t>
            </a:r>
          </a:p>
          <a:p>
            <a:pPr marL="833437" lvl="1" indent="-388937" algn="l">
              <a:lnSpc>
                <a:spcPct val="150000"/>
              </a:lnSpc>
              <a:buSzPct val="145000"/>
              <a:buChar char="•"/>
              <a:defRPr sz="2800" b="0"/>
            </a:pPr>
            <a:r>
              <a:rPr dirty="0"/>
              <a:t>ICU instruments’ data (time series data)</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5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57"/>
                </p:tgtEl>
              </p:cMediaNode>
            </p:vide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56</a:t>
            </a:fld>
            <a:endParaRPr dirty="0"/>
          </a:p>
        </p:txBody>
      </p:sp>
      <p:sp>
        <p:nvSpPr>
          <p:cNvPr id="371" name="Thank you!"/>
          <p:cNvSpPr txBox="1"/>
          <p:nvPr/>
        </p:nvSpPr>
        <p:spPr>
          <a:xfrm>
            <a:off x="4060462" y="3536665"/>
            <a:ext cx="4883877" cy="14521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algn="l">
              <a:defRPr sz="7000">
                <a:solidFill>
                  <a:srgbClr val="7A0816"/>
                </a:solidFill>
              </a:defRPr>
            </a:lvl1pPr>
          </a:lstStyle>
          <a:p>
            <a:r>
              <a:rPr dirty="0">
                <a:solidFill>
                  <a:srgbClr val="0070C0"/>
                </a:solidFill>
              </a:rPr>
              <a:t>Thank you!</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lide Number"/>
          <p:cNvSpPr txBox="1">
            <a:spLocks noGrp="1"/>
          </p:cNvSpPr>
          <p:nvPr>
            <p:ph type="sldNum" sz="quarter" idx="2"/>
          </p:nvPr>
        </p:nvSpPr>
        <p:spPr>
          <a:xfrm>
            <a:off x="6385373" y="9296400"/>
            <a:ext cx="227280" cy="32430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a:t>
            </a:fld>
            <a:endParaRPr/>
          </a:p>
        </p:txBody>
      </p:sp>
      <p:pic>
        <p:nvPicPr>
          <p:cNvPr id="157" name="Image" descr="Image"/>
          <p:cNvPicPr>
            <a:picLocks noChangeAspect="1"/>
          </p:cNvPicPr>
          <p:nvPr/>
        </p:nvPicPr>
        <p:blipFill>
          <a:blip r:embed="rId3">
            <a:alphaModFix amt="85382"/>
          </a:blip>
          <a:stretch>
            <a:fillRect/>
          </a:stretch>
        </p:blipFill>
        <p:spPr>
          <a:xfrm>
            <a:off x="673804" y="4262658"/>
            <a:ext cx="11657192" cy="4533353"/>
          </a:xfrm>
          <a:prstGeom prst="rect">
            <a:avLst/>
          </a:prstGeom>
          <a:ln w="12700">
            <a:miter lim="400000"/>
          </a:ln>
        </p:spPr>
      </p:pic>
      <p:grpSp>
        <p:nvGrpSpPr>
          <p:cNvPr id="161" name="Group"/>
          <p:cNvGrpSpPr/>
          <p:nvPr/>
        </p:nvGrpSpPr>
        <p:grpSpPr>
          <a:xfrm>
            <a:off x="4884430" y="1952011"/>
            <a:ext cx="2693045" cy="2512842"/>
            <a:chOff x="512766" y="64669"/>
            <a:chExt cx="2693044" cy="2512840"/>
          </a:xfrm>
        </p:grpSpPr>
        <p:sp>
          <p:nvSpPr>
            <p:cNvPr id="172" name="Connection Line"/>
            <p:cNvSpPr/>
            <p:nvPr/>
          </p:nvSpPr>
          <p:spPr>
            <a:xfrm>
              <a:off x="656441" y="1189041"/>
              <a:ext cx="1328420" cy="138846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8703"/>
                  </a:lnTo>
                  <a:lnTo>
                    <a:pt x="0" y="8703"/>
                  </a:lnTo>
                  <a:lnTo>
                    <a:pt x="0" y="21600"/>
                  </a:lnTo>
                </a:path>
              </a:pathLst>
            </a:custGeom>
            <a:noFill/>
            <a:ln w="38100" cap="flat">
              <a:solidFill>
                <a:srgbClr val="3F3F3F">
                  <a:alpha val="70816"/>
                </a:srgbClr>
              </a:solidFill>
              <a:prstDash val="solid"/>
              <a:miter lim="400000"/>
              <a:headEnd type="triangle" w="med" len="med"/>
            </a:ln>
            <a:effectLst/>
          </p:spPr>
          <p:txBody>
            <a:bodyPr/>
            <a:lstStyle/>
            <a:p>
              <a:endParaRPr>
                <a:solidFill>
                  <a:srgbClr val="0070C0"/>
                </a:solidFill>
              </a:endParaRPr>
            </a:p>
          </p:txBody>
        </p:sp>
        <p:sp>
          <p:nvSpPr>
            <p:cNvPr id="159" name="Computational Challenges…"/>
            <p:cNvSpPr txBox="1"/>
            <p:nvPr/>
          </p:nvSpPr>
          <p:spPr>
            <a:xfrm>
              <a:off x="512766" y="64669"/>
              <a:ext cx="2693044" cy="7797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rPr lang="en-US" sz="2200" dirty="0">
                  <a:solidFill>
                    <a:srgbClr val="0070C0"/>
                  </a:solidFill>
                </a:rPr>
                <a:t>Mathematic Model </a:t>
              </a:r>
            </a:p>
            <a:p>
              <a:r>
                <a:rPr lang="en-US" sz="2200" dirty="0">
                  <a:solidFill>
                    <a:srgbClr val="0070C0"/>
                  </a:solidFill>
                </a:rPr>
                <a:t>of Behavior</a:t>
              </a:r>
              <a:endParaRPr sz="2200" dirty="0">
                <a:solidFill>
                  <a:srgbClr val="0070C0"/>
                </a:solidFill>
              </a:endParaRPr>
            </a:p>
          </p:txBody>
        </p:sp>
        <p:sp>
          <p:nvSpPr>
            <p:cNvPr id="160" name="JSAN’17,  J-BHI’ 18…"/>
            <p:cNvSpPr txBox="1"/>
            <p:nvPr/>
          </p:nvSpPr>
          <p:spPr>
            <a:xfrm>
              <a:off x="823036" y="1207573"/>
              <a:ext cx="102657" cy="4103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a:defRPr sz="2000" b="0" i="1">
                  <a:solidFill>
                    <a:srgbClr val="1C1C1C"/>
                  </a:solidFill>
                </a:defRPr>
              </a:pPr>
              <a:endParaRPr>
                <a:solidFill>
                  <a:srgbClr val="0070C0"/>
                </a:solidFill>
              </a:endParaRPr>
            </a:p>
          </p:txBody>
        </p:sp>
      </p:grpSp>
      <p:grpSp>
        <p:nvGrpSpPr>
          <p:cNvPr id="165" name="Group"/>
          <p:cNvGrpSpPr/>
          <p:nvPr/>
        </p:nvGrpSpPr>
        <p:grpSpPr>
          <a:xfrm>
            <a:off x="967196" y="1952011"/>
            <a:ext cx="3661259" cy="2490187"/>
            <a:chOff x="-400609" y="476171"/>
            <a:chExt cx="3661256" cy="2490185"/>
          </a:xfrm>
        </p:grpSpPr>
        <p:sp>
          <p:nvSpPr>
            <p:cNvPr id="173" name="Connection Line"/>
            <p:cNvSpPr/>
            <p:nvPr/>
          </p:nvSpPr>
          <p:spPr>
            <a:xfrm>
              <a:off x="556618" y="1627017"/>
              <a:ext cx="1066801" cy="133933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8232"/>
                  </a:lnTo>
                  <a:lnTo>
                    <a:pt x="0" y="8232"/>
                  </a:lnTo>
                  <a:lnTo>
                    <a:pt x="0" y="21600"/>
                  </a:lnTo>
                </a:path>
              </a:pathLst>
            </a:custGeom>
            <a:noFill/>
            <a:ln w="38100" cap="flat">
              <a:solidFill>
                <a:srgbClr val="3F3F3F">
                  <a:alpha val="70816"/>
                </a:srgbClr>
              </a:solidFill>
              <a:prstDash val="solid"/>
              <a:miter lim="400000"/>
              <a:headEnd type="triangle" w="med" len="med"/>
            </a:ln>
            <a:effectLst/>
          </p:spPr>
          <p:txBody>
            <a:bodyPr/>
            <a:lstStyle/>
            <a:p>
              <a:endParaRPr>
                <a:solidFill>
                  <a:srgbClr val="0070C0"/>
                </a:solidFill>
              </a:endParaRPr>
            </a:p>
          </p:txBody>
        </p:sp>
        <p:sp>
          <p:nvSpPr>
            <p:cNvPr id="163" name="Formal Models…"/>
            <p:cNvSpPr txBox="1"/>
            <p:nvPr/>
          </p:nvSpPr>
          <p:spPr>
            <a:xfrm>
              <a:off x="-400609" y="476171"/>
              <a:ext cx="3661256" cy="7797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rPr lang="en-US" sz="2200" dirty="0">
                  <a:solidFill>
                    <a:srgbClr val="0070C0"/>
                  </a:solidFill>
                </a:rPr>
                <a:t>Computational Challenges</a:t>
              </a:r>
            </a:p>
            <a:p>
              <a:r>
                <a:rPr lang="en-US" sz="2200" dirty="0">
                  <a:solidFill>
                    <a:srgbClr val="0070C0"/>
                  </a:solidFill>
                </a:rPr>
                <a:t> in Sensor Data</a:t>
              </a:r>
              <a:r>
                <a:rPr sz="2200" dirty="0">
                  <a:solidFill>
                    <a:srgbClr val="0070C0"/>
                  </a:solidFill>
                </a:rPr>
                <a:t> </a:t>
              </a:r>
            </a:p>
          </p:txBody>
        </p:sp>
      </p:grpSp>
      <p:grpSp>
        <p:nvGrpSpPr>
          <p:cNvPr id="169" name="Group"/>
          <p:cNvGrpSpPr/>
          <p:nvPr/>
        </p:nvGrpSpPr>
        <p:grpSpPr>
          <a:xfrm>
            <a:off x="8081989" y="1952011"/>
            <a:ext cx="4486806" cy="2849860"/>
            <a:chOff x="-198516" y="40429"/>
            <a:chExt cx="4486802" cy="2849858"/>
          </a:xfrm>
        </p:grpSpPr>
        <p:sp>
          <p:nvSpPr>
            <p:cNvPr id="174" name="Connection Line"/>
            <p:cNvSpPr/>
            <p:nvPr/>
          </p:nvSpPr>
          <p:spPr>
            <a:xfrm>
              <a:off x="555600" y="1140247"/>
              <a:ext cx="1144270" cy="175004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7062"/>
                  </a:lnTo>
                  <a:lnTo>
                    <a:pt x="0" y="7062"/>
                  </a:lnTo>
                  <a:lnTo>
                    <a:pt x="0" y="21600"/>
                  </a:lnTo>
                </a:path>
              </a:pathLst>
            </a:custGeom>
            <a:noFill/>
            <a:ln w="38100" cap="flat">
              <a:solidFill>
                <a:srgbClr val="3F3F3F">
                  <a:alpha val="70816"/>
                </a:srgbClr>
              </a:solidFill>
              <a:prstDash val="solid"/>
              <a:miter lim="400000"/>
              <a:headEnd type="triangle" w="med" len="med"/>
            </a:ln>
            <a:effectLst/>
          </p:spPr>
          <p:txBody>
            <a:bodyPr/>
            <a:lstStyle/>
            <a:p>
              <a:endParaRPr>
                <a:solidFill>
                  <a:srgbClr val="0070C0"/>
                </a:solidFill>
              </a:endParaRPr>
            </a:p>
          </p:txBody>
        </p:sp>
        <p:sp>
          <p:nvSpPr>
            <p:cNvPr id="167" name="Data-driven Approach…"/>
            <p:cNvSpPr txBox="1"/>
            <p:nvPr/>
          </p:nvSpPr>
          <p:spPr>
            <a:xfrm>
              <a:off x="-198516" y="40429"/>
              <a:ext cx="4486802" cy="7797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rPr lang="en-US" sz="2200" dirty="0">
                  <a:solidFill>
                    <a:srgbClr val="0070C0"/>
                  </a:solidFill>
                </a:rPr>
                <a:t>Inverse Reinforcement Learning </a:t>
              </a:r>
            </a:p>
            <a:p>
              <a:r>
                <a:rPr lang="en-US" sz="2200" dirty="0">
                  <a:solidFill>
                    <a:srgbClr val="0070C0"/>
                  </a:solidFill>
                </a:rPr>
                <a:t>Model of Behavior</a:t>
              </a:r>
              <a:endParaRPr sz="2200" dirty="0">
                <a:solidFill>
                  <a:srgbClr val="0070C0"/>
                </a:solidFill>
              </a:endParaRPr>
            </a:p>
          </p:txBody>
        </p:sp>
      </p:grpSp>
      <p:sp>
        <p:nvSpPr>
          <p:cNvPr id="171" name="Contributions"/>
          <p:cNvSpPr txBox="1"/>
          <p:nvPr/>
        </p:nvSpPr>
        <p:spPr>
          <a:xfrm>
            <a:off x="698500" y="590946"/>
            <a:ext cx="11064907" cy="742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lnSpcReduction="10000"/>
          </a:bodyPr>
          <a:lstStyle>
            <a:lvl1pPr algn="l" defTabSz="525779">
              <a:defRPr sz="4230">
                <a:solidFill>
                  <a:srgbClr val="7A0816"/>
                </a:solidFill>
              </a:defRPr>
            </a:lvl1pPr>
          </a:lstStyle>
          <a:p>
            <a:r>
              <a:rPr lang="en-US" dirty="0">
                <a:solidFill>
                  <a:srgbClr val="0070C0"/>
                </a:solidFill>
              </a:rPr>
              <a:t>Topic Steps</a:t>
            </a:r>
            <a:endParaRPr dirty="0">
              <a:solidFill>
                <a:srgbClr val="0070C0"/>
              </a:solidFill>
            </a:endParaRPr>
          </a:p>
        </p:txBody>
      </p:sp>
    </p:spTree>
    <p:extLst>
      <p:ext uri="{BB962C8B-B14F-4D97-AF65-F5344CB8AC3E}">
        <p14:creationId xmlns:p14="http://schemas.microsoft.com/office/powerpoint/2010/main" val="92185507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7</a:t>
            </a:fld>
            <a:endParaRPr/>
          </a:p>
        </p:txBody>
      </p:sp>
      <p:sp>
        <p:nvSpPr>
          <p:cNvPr id="282" name="Contributions"/>
          <p:cNvSpPr txBox="1"/>
          <p:nvPr/>
        </p:nvSpPr>
        <p:spPr>
          <a:xfrm>
            <a:off x="698500" y="590946"/>
            <a:ext cx="10991174" cy="742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lnSpcReduction="10000"/>
          </a:bodyPr>
          <a:lstStyle>
            <a:lvl1pPr algn="l" defTabSz="525779">
              <a:defRPr sz="4230">
                <a:solidFill>
                  <a:srgbClr val="7A0816"/>
                </a:solidFill>
              </a:defRPr>
            </a:lvl1pPr>
          </a:lstStyle>
          <a:p>
            <a:r>
              <a:rPr dirty="0">
                <a:solidFill>
                  <a:srgbClr val="0070C0"/>
                </a:solidFill>
              </a:rPr>
              <a:t>Contributions</a:t>
            </a:r>
          </a:p>
        </p:txBody>
      </p:sp>
      <p:sp>
        <p:nvSpPr>
          <p:cNvPr id="283" name="Indoor behavior can be modeled by the Pareto distribution.…"/>
          <p:cNvSpPr txBox="1"/>
          <p:nvPr/>
        </p:nvSpPr>
        <p:spPr>
          <a:xfrm>
            <a:off x="362606" y="1493167"/>
            <a:ext cx="11972020" cy="17240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76250" indent="-476250" algn="l">
              <a:lnSpc>
                <a:spcPct val="120000"/>
              </a:lnSpc>
              <a:buSzPct val="100000"/>
              <a:buAutoNum type="arabicPeriod"/>
              <a:defRPr sz="2500"/>
            </a:pPr>
            <a:r>
              <a:rPr sz="2250" dirty="0"/>
              <a:t>Indoor behavior can be modeled by </a:t>
            </a:r>
            <a:r>
              <a:rPr lang="en-US" sz="2250" dirty="0"/>
              <a:t>a</a:t>
            </a:r>
            <a:r>
              <a:rPr sz="2250" dirty="0"/>
              <a:t> Pareto distribution</a:t>
            </a:r>
          </a:p>
          <a:p>
            <a:pPr marL="777875" lvl="1" indent="-333375" algn="l">
              <a:lnSpc>
                <a:spcPct val="120000"/>
              </a:lnSpc>
              <a:buSzPct val="145000"/>
              <a:buChar char="•"/>
              <a:defRPr sz="2500" b="0">
                <a:solidFill>
                  <a:srgbClr val="991400"/>
                </a:solidFill>
              </a:defRPr>
            </a:pPr>
            <a:r>
              <a:rPr sz="2250" dirty="0"/>
              <a:t>Innovation: </a:t>
            </a:r>
            <a:r>
              <a:rPr lang="en-US" sz="2250" dirty="0"/>
              <a:t>h</a:t>
            </a:r>
            <a:r>
              <a:rPr sz="2250" dirty="0"/>
              <a:t>eavy-tailed distribution (</a:t>
            </a:r>
            <a:r>
              <a:rPr sz="2250" b="1" i="1" dirty="0"/>
              <a:t>Pareto distribution</a:t>
            </a:r>
            <a:r>
              <a:rPr sz="2250" dirty="0"/>
              <a:t>)</a:t>
            </a:r>
          </a:p>
          <a:p>
            <a:pPr marL="777875" lvl="1" indent="-333375" algn="l">
              <a:lnSpc>
                <a:spcPct val="120000"/>
              </a:lnSpc>
              <a:buSzPct val="145000"/>
              <a:buChar char="•"/>
              <a:defRPr sz="2500" b="0">
                <a:solidFill>
                  <a:schemeClr val="accent1"/>
                </a:solidFill>
              </a:defRPr>
            </a:pPr>
            <a:r>
              <a:rPr lang="en-US" sz="2250" dirty="0">
                <a:solidFill>
                  <a:srgbClr val="0070C0"/>
                </a:solidFill>
              </a:rPr>
              <a:t>Impact</a:t>
            </a:r>
            <a:r>
              <a:rPr sz="2250" dirty="0">
                <a:solidFill>
                  <a:srgbClr val="0070C0"/>
                </a:solidFill>
              </a:rPr>
              <a:t>: the Pareto distribution and its properties, the 80/20 rule, can be </a:t>
            </a:r>
            <a:r>
              <a:rPr lang="en-US" sz="2250" dirty="0">
                <a:solidFill>
                  <a:srgbClr val="0070C0"/>
                </a:solidFill>
              </a:rPr>
              <a:t>used</a:t>
            </a:r>
            <a:r>
              <a:rPr sz="2250" dirty="0">
                <a:solidFill>
                  <a:srgbClr val="0070C0"/>
                </a:solidFill>
              </a:rPr>
              <a:t> to model various human behavior patterns</a:t>
            </a:r>
          </a:p>
        </p:txBody>
      </p:sp>
      <p:sp>
        <p:nvSpPr>
          <p:cNvPr id="284" name="2.  Proposed a new measure for model selections…"/>
          <p:cNvSpPr txBox="1"/>
          <p:nvPr/>
        </p:nvSpPr>
        <p:spPr>
          <a:xfrm>
            <a:off x="342873" y="3420940"/>
            <a:ext cx="12580087" cy="17702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lnSpc>
                <a:spcPct val="120000"/>
              </a:lnSpc>
              <a:defRPr sz="2500"/>
            </a:pPr>
            <a:r>
              <a:rPr sz="2250" dirty="0"/>
              <a:t>2.  Proposed a new measure for model selection</a:t>
            </a:r>
          </a:p>
          <a:p>
            <a:pPr marL="777875" lvl="1" indent="-333375" algn="l">
              <a:lnSpc>
                <a:spcPct val="120000"/>
              </a:lnSpc>
              <a:buSzPct val="145000"/>
              <a:buChar char="•"/>
              <a:defRPr sz="2500" b="0">
                <a:solidFill>
                  <a:srgbClr val="991400"/>
                </a:solidFill>
              </a:defRPr>
            </a:pPr>
            <a:r>
              <a:rPr sz="2250" dirty="0"/>
              <a:t>Innovation: </a:t>
            </a:r>
            <a:r>
              <a:rPr lang="en-US" sz="2250" b="1" i="1" dirty="0"/>
              <a:t>a ne</a:t>
            </a:r>
            <a:r>
              <a:rPr sz="2250" b="1" i="1" dirty="0"/>
              <a:t>w measure</a:t>
            </a:r>
            <a:r>
              <a:rPr sz="2250" dirty="0"/>
              <a:t> to balance the tradeoff</a:t>
            </a:r>
            <a:r>
              <a:rPr lang="en-US" sz="2250" dirty="0"/>
              <a:t> between under/over-</a:t>
            </a:r>
            <a:r>
              <a:rPr lang="en-US" sz="2500" b="0" dirty="0"/>
              <a:t>estimating</a:t>
            </a:r>
            <a:r>
              <a:rPr lang="en-US" sz="2250" dirty="0"/>
              <a:t> the true Markov order</a:t>
            </a:r>
            <a:endParaRPr sz="2250" dirty="0"/>
          </a:p>
          <a:p>
            <a:pPr marL="777875" lvl="1" indent="-333375" algn="l">
              <a:lnSpc>
                <a:spcPct val="120000"/>
              </a:lnSpc>
              <a:buSzPct val="145000"/>
              <a:buChar char="•"/>
              <a:defRPr sz="2500" b="0">
                <a:solidFill>
                  <a:schemeClr val="accent1"/>
                </a:solidFill>
              </a:defRPr>
            </a:pPr>
            <a:r>
              <a:rPr lang="en-US" sz="2250" dirty="0">
                <a:solidFill>
                  <a:srgbClr val="0070C0"/>
                </a:solidFill>
              </a:rPr>
              <a:t>Impact</a:t>
            </a:r>
            <a:r>
              <a:rPr sz="2250" dirty="0">
                <a:solidFill>
                  <a:srgbClr val="0070C0"/>
                </a:solidFill>
              </a:rPr>
              <a:t>: </a:t>
            </a:r>
            <a:r>
              <a:rPr lang="en-US" sz="2250" dirty="0">
                <a:solidFill>
                  <a:srgbClr val="0070C0"/>
                </a:solidFill>
              </a:rPr>
              <a:t>understand the complexity of sensor-observed human indoor behavior</a:t>
            </a:r>
            <a:endParaRPr sz="2250" dirty="0">
              <a:solidFill>
                <a:srgbClr val="0070C0"/>
              </a:solidFill>
            </a:endParaRPr>
          </a:p>
        </p:txBody>
      </p:sp>
      <p:grpSp>
        <p:nvGrpSpPr>
          <p:cNvPr id="4" name="Group 3">
            <a:extLst>
              <a:ext uri="{FF2B5EF4-FFF2-40B4-BE49-F238E27FC236}">
                <a16:creationId xmlns:a16="http://schemas.microsoft.com/office/drawing/2014/main" id="{38F830C7-5124-5C42-8652-3270DAF16997}"/>
              </a:ext>
            </a:extLst>
          </p:cNvPr>
          <p:cNvGrpSpPr/>
          <p:nvPr/>
        </p:nvGrpSpPr>
        <p:grpSpPr>
          <a:xfrm>
            <a:off x="362605" y="5655295"/>
            <a:ext cx="11972021" cy="1308563"/>
            <a:chOff x="379099" y="7261572"/>
            <a:chExt cx="11972021" cy="1308563"/>
          </a:xfrm>
        </p:grpSpPr>
        <p:sp>
          <p:nvSpPr>
            <p:cNvPr id="6" name="Proposed inverse reinforcement learning to learn indoor behavior.…">
              <a:extLst>
                <a:ext uri="{FF2B5EF4-FFF2-40B4-BE49-F238E27FC236}">
                  <a16:creationId xmlns:a16="http://schemas.microsoft.com/office/drawing/2014/main" id="{B6A553FA-37A1-2B44-BA56-2EB4780E5E4D}"/>
                </a:ext>
              </a:extLst>
            </p:cNvPr>
            <p:cNvSpPr txBox="1"/>
            <p:nvPr/>
          </p:nvSpPr>
          <p:spPr>
            <a:xfrm>
              <a:off x="379099" y="7261572"/>
              <a:ext cx="11972021" cy="1308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lnSpc>
                  <a:spcPct val="120000"/>
                </a:lnSpc>
                <a:defRPr sz="2800"/>
              </a:pPr>
              <a:r>
                <a:rPr lang="en-US" sz="2250" dirty="0"/>
                <a:t>3. </a:t>
              </a:r>
              <a:r>
                <a:rPr sz="2250" dirty="0"/>
                <a:t>Proposed inverse reinforcement learning to learn indoor behavior</a:t>
              </a:r>
              <a:endParaRPr lang="en-US" sz="2250" dirty="0"/>
            </a:p>
            <a:p>
              <a:pPr algn="l">
                <a:lnSpc>
                  <a:spcPct val="120000"/>
                </a:lnSpc>
                <a:defRPr sz="2800"/>
              </a:pPr>
              <a:r>
                <a:rPr lang="en-US" sz="2250" b="0" dirty="0">
                  <a:solidFill>
                    <a:srgbClr val="991400"/>
                  </a:solidFill>
                </a:rPr>
                <a:t>	   Innovation: </a:t>
              </a:r>
              <a:r>
                <a:rPr lang="en-US" sz="2250" i="1" dirty="0">
                  <a:solidFill>
                    <a:srgbClr val="991400"/>
                  </a:solidFill>
                </a:rPr>
                <a:t>1st study </a:t>
              </a:r>
              <a:r>
                <a:rPr lang="en-US" sz="2250" b="0" dirty="0">
                  <a:solidFill>
                    <a:srgbClr val="991400"/>
                  </a:solidFill>
                </a:rPr>
                <a:t>of IRL to model indoor behavior</a:t>
              </a:r>
            </a:p>
            <a:p>
              <a:pPr marL="777875" lvl="1" indent="-333375" algn="l">
                <a:lnSpc>
                  <a:spcPct val="120000"/>
                </a:lnSpc>
                <a:buSzPct val="145000"/>
                <a:buChar char="•"/>
                <a:defRPr sz="2800" b="0">
                  <a:solidFill>
                    <a:schemeClr val="accent1"/>
                  </a:solidFill>
                </a:defRPr>
              </a:pPr>
              <a:r>
                <a:rPr lang="en-US" sz="2250" dirty="0">
                  <a:solidFill>
                    <a:srgbClr val="0070C0"/>
                  </a:solidFill>
                </a:rPr>
                <a:t>Impact</a:t>
              </a:r>
              <a:r>
                <a:rPr sz="2250" b="0" dirty="0">
                  <a:solidFill>
                    <a:srgbClr val="0070C0"/>
                  </a:solidFill>
                </a:rPr>
                <a:t>:</a:t>
              </a:r>
              <a:r>
                <a:rPr lang="en-US" sz="2250" b="0" dirty="0">
                  <a:solidFill>
                    <a:srgbClr val="0070C0"/>
                  </a:solidFill>
                </a:rPr>
                <a:t> extract quantitative and qualitative measures of human behavior</a:t>
              </a:r>
              <a:endParaRPr sz="2250" b="0" dirty="0">
                <a:solidFill>
                  <a:srgbClr val="0070C0"/>
                </a:solidFill>
              </a:endParaRPr>
            </a:p>
          </p:txBody>
        </p:sp>
        <p:pic>
          <p:nvPicPr>
            <p:cNvPr id="3" name="Picture 2">
              <a:extLst>
                <a:ext uri="{FF2B5EF4-FFF2-40B4-BE49-F238E27FC236}">
                  <a16:creationId xmlns:a16="http://schemas.microsoft.com/office/drawing/2014/main" id="{BC19B931-8AE8-8748-B110-7AD7906AFD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062" y="7732973"/>
              <a:ext cx="315884" cy="365760"/>
            </a:xfrm>
            <a:prstGeom prst="rect">
              <a:avLst/>
            </a:prstGeom>
          </p:spPr>
        </p:pic>
      </p:grpSp>
      <p:grpSp>
        <p:nvGrpSpPr>
          <p:cNvPr id="10" name="Group 9">
            <a:extLst>
              <a:ext uri="{FF2B5EF4-FFF2-40B4-BE49-F238E27FC236}">
                <a16:creationId xmlns:a16="http://schemas.microsoft.com/office/drawing/2014/main" id="{5EBFA99B-64A1-B447-ABF3-602F5908128A}"/>
              </a:ext>
            </a:extLst>
          </p:cNvPr>
          <p:cNvGrpSpPr/>
          <p:nvPr/>
        </p:nvGrpSpPr>
        <p:grpSpPr>
          <a:xfrm>
            <a:off x="342873" y="7482236"/>
            <a:ext cx="11972021" cy="1724062"/>
            <a:chOff x="379099" y="7053823"/>
            <a:chExt cx="11972021" cy="1724062"/>
          </a:xfrm>
        </p:grpSpPr>
        <p:sp>
          <p:nvSpPr>
            <p:cNvPr id="11" name="Proposed inverse reinforcement learning to learn indoor behavior.…">
              <a:extLst>
                <a:ext uri="{FF2B5EF4-FFF2-40B4-BE49-F238E27FC236}">
                  <a16:creationId xmlns:a16="http://schemas.microsoft.com/office/drawing/2014/main" id="{26ECD019-C47B-E648-9147-F188A35F7389}"/>
                </a:ext>
              </a:extLst>
            </p:cNvPr>
            <p:cNvSpPr txBox="1"/>
            <p:nvPr/>
          </p:nvSpPr>
          <p:spPr>
            <a:xfrm>
              <a:off x="379099" y="7053823"/>
              <a:ext cx="11972021" cy="17240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lnSpc>
                  <a:spcPct val="120000"/>
                </a:lnSpc>
                <a:defRPr sz="2800"/>
              </a:pPr>
              <a:r>
                <a:rPr lang="en-US" sz="2250" dirty="0"/>
                <a:t>4. Distinguished population subgroups based on ambient sensor data</a:t>
              </a:r>
            </a:p>
            <a:p>
              <a:pPr algn="l">
                <a:lnSpc>
                  <a:spcPct val="120000"/>
                </a:lnSpc>
                <a:defRPr sz="2800"/>
              </a:pPr>
              <a:r>
                <a:rPr lang="en-US" sz="2250" b="0" dirty="0">
                  <a:solidFill>
                    <a:srgbClr val="991400"/>
                  </a:solidFill>
                </a:rPr>
                <a:t>	   Innovation: </a:t>
              </a:r>
              <a:r>
                <a:rPr lang="en-US" sz="2250" i="1" dirty="0">
                  <a:solidFill>
                    <a:srgbClr val="991400"/>
                  </a:solidFill>
                </a:rPr>
                <a:t>population-level behavior analysis </a:t>
              </a:r>
              <a:r>
                <a:rPr lang="en-US" sz="2250" b="0" i="1" dirty="0">
                  <a:solidFill>
                    <a:srgbClr val="991400"/>
                  </a:solidFill>
                </a:rPr>
                <a:t>via ambient sensor data</a:t>
              </a:r>
              <a:endParaRPr lang="en-US" sz="2250" b="0" dirty="0">
                <a:solidFill>
                  <a:srgbClr val="991400"/>
                </a:solidFill>
              </a:endParaRPr>
            </a:p>
            <a:p>
              <a:pPr marL="777875" lvl="1" indent="-333375" algn="l">
                <a:lnSpc>
                  <a:spcPct val="120000"/>
                </a:lnSpc>
                <a:buSzPct val="145000"/>
                <a:buChar char="•"/>
                <a:defRPr sz="2800" b="0">
                  <a:solidFill>
                    <a:schemeClr val="accent1"/>
                  </a:solidFill>
                </a:defRPr>
              </a:pPr>
              <a:r>
                <a:rPr lang="en-US" sz="2250" dirty="0">
                  <a:solidFill>
                    <a:srgbClr val="0070C0"/>
                  </a:solidFill>
                </a:rPr>
                <a:t>Impact</a:t>
              </a:r>
              <a:r>
                <a:rPr sz="2250" b="0" dirty="0">
                  <a:solidFill>
                    <a:srgbClr val="0070C0"/>
                  </a:solidFill>
                </a:rPr>
                <a:t>:</a:t>
              </a:r>
              <a:r>
                <a:rPr lang="en-US" sz="2250" b="0" dirty="0">
                  <a:solidFill>
                    <a:srgbClr val="0070C0"/>
                  </a:solidFill>
                </a:rPr>
                <a:t> compare behavior for healthy older adults with behavior of older adults with chronic health conditions</a:t>
              </a:r>
              <a:endParaRPr sz="2250" b="0" dirty="0">
                <a:solidFill>
                  <a:srgbClr val="0070C0"/>
                </a:solidFill>
              </a:endParaRPr>
            </a:p>
          </p:txBody>
        </p:sp>
        <p:pic>
          <p:nvPicPr>
            <p:cNvPr id="12" name="Picture 11">
              <a:extLst>
                <a:ext uri="{FF2B5EF4-FFF2-40B4-BE49-F238E27FC236}">
                  <a16:creationId xmlns:a16="http://schemas.microsoft.com/office/drawing/2014/main" id="{14678B91-13BE-334D-BF0F-2A2876D0B6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794" y="7459992"/>
              <a:ext cx="315884" cy="365760"/>
            </a:xfrm>
            <a:prstGeom prst="rect">
              <a:avLst/>
            </a:prstGeom>
          </p:spPr>
        </p:pic>
      </p:grpSp>
    </p:spTree>
    <p:extLst>
      <p:ext uri="{BB962C8B-B14F-4D97-AF65-F5344CB8AC3E}">
        <p14:creationId xmlns:p14="http://schemas.microsoft.com/office/powerpoint/2010/main" val="131176059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lide Number"/>
          <p:cNvSpPr txBox="1">
            <a:spLocks noGrp="1"/>
          </p:cNvSpPr>
          <p:nvPr>
            <p:ph type="sldNum" sz="quarter" idx="2"/>
          </p:nvPr>
        </p:nvSpPr>
        <p:spPr>
          <a:xfrm>
            <a:off x="6385373" y="9296400"/>
            <a:ext cx="227280" cy="32430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8</a:t>
            </a:fld>
            <a:endParaRPr dirty="0"/>
          </a:p>
        </p:txBody>
      </p:sp>
      <p:sp>
        <p:nvSpPr>
          <p:cNvPr id="179" name="Sensor Data"/>
          <p:cNvSpPr txBox="1"/>
          <p:nvPr/>
        </p:nvSpPr>
        <p:spPr>
          <a:xfrm>
            <a:off x="698500" y="590946"/>
            <a:ext cx="10991174" cy="742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lnSpcReduction="10000"/>
          </a:bodyPr>
          <a:lstStyle>
            <a:lvl1pPr algn="l" defTabSz="525779">
              <a:defRPr sz="4230">
                <a:solidFill>
                  <a:srgbClr val="7A0816"/>
                </a:solidFill>
              </a:defRPr>
            </a:lvl1pPr>
          </a:lstStyle>
          <a:p>
            <a:r>
              <a:rPr dirty="0">
                <a:solidFill>
                  <a:srgbClr val="0070C0"/>
                </a:solidFill>
              </a:rPr>
              <a:t>Sensor Data</a:t>
            </a:r>
          </a:p>
        </p:txBody>
      </p:sp>
      <p:graphicFrame>
        <p:nvGraphicFramePr>
          <p:cNvPr id="180" name="Table"/>
          <p:cNvGraphicFramePr/>
          <p:nvPr/>
        </p:nvGraphicFramePr>
        <p:xfrm>
          <a:off x="6320287" y="3808545"/>
          <a:ext cx="6668075" cy="3260160"/>
        </p:xfrm>
        <a:graphic>
          <a:graphicData uri="http://schemas.openxmlformats.org/drawingml/2006/table">
            <a:tbl>
              <a:tblPr>
                <a:tableStyleId>{2708684C-4D16-4618-839F-0558EEFCDFE6}</a:tableStyleId>
              </a:tblPr>
              <a:tblGrid>
                <a:gridCol w="1443604">
                  <a:extLst>
                    <a:ext uri="{9D8B030D-6E8A-4147-A177-3AD203B41FA5}">
                      <a16:colId xmlns:a16="http://schemas.microsoft.com/office/drawing/2014/main" val="20000"/>
                    </a:ext>
                  </a:extLst>
                </a:gridCol>
                <a:gridCol w="1145717">
                  <a:extLst>
                    <a:ext uri="{9D8B030D-6E8A-4147-A177-3AD203B41FA5}">
                      <a16:colId xmlns:a16="http://schemas.microsoft.com/office/drawing/2014/main" val="20001"/>
                    </a:ext>
                  </a:extLst>
                </a:gridCol>
                <a:gridCol w="1260289">
                  <a:extLst>
                    <a:ext uri="{9D8B030D-6E8A-4147-A177-3AD203B41FA5}">
                      <a16:colId xmlns:a16="http://schemas.microsoft.com/office/drawing/2014/main" val="20002"/>
                    </a:ext>
                  </a:extLst>
                </a:gridCol>
                <a:gridCol w="687430">
                  <a:extLst>
                    <a:ext uri="{9D8B030D-6E8A-4147-A177-3AD203B41FA5}">
                      <a16:colId xmlns:a16="http://schemas.microsoft.com/office/drawing/2014/main" val="20003"/>
                    </a:ext>
                  </a:extLst>
                </a:gridCol>
                <a:gridCol w="2131035">
                  <a:extLst>
                    <a:ext uri="{9D8B030D-6E8A-4147-A177-3AD203B41FA5}">
                      <a16:colId xmlns:a16="http://schemas.microsoft.com/office/drawing/2014/main" val="20004"/>
                    </a:ext>
                  </a:extLst>
                </a:gridCol>
              </a:tblGrid>
              <a:tr h="301280">
                <a:tc>
                  <a:txBody>
                    <a:bodyPr/>
                    <a:lstStyle/>
                    <a:p>
                      <a:pPr algn="l" defTabSz="457200">
                        <a:defRPr sz="1800"/>
                      </a:pPr>
                      <a:r>
                        <a:rPr dirty="0">
                          <a:latin typeface="Helvetica"/>
                          <a:ea typeface="Helvetica"/>
                          <a:cs typeface="Helvetica"/>
                          <a:sym typeface="Helvetica"/>
                        </a:rPr>
                        <a:t>2011-06-13</a:t>
                      </a:r>
                    </a:p>
                  </a:txBody>
                  <a:tcPr marL="63500" marR="63500"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dirty="0">
                          <a:latin typeface="Helvetica"/>
                          <a:ea typeface="Helvetica"/>
                          <a:cs typeface="Helvetica"/>
                          <a:sym typeface="Helvetica"/>
                        </a:rPr>
                        <a:t>21:48:43</a:t>
                      </a:r>
                    </a:p>
                  </a:txBody>
                  <a:tcPr marL="63500" marR="63500"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dirty="0">
                          <a:latin typeface="Helvetica"/>
                          <a:ea typeface="Helvetica"/>
                          <a:cs typeface="Helvetica"/>
                          <a:sym typeface="Helvetica"/>
                        </a:rPr>
                        <a:t>Bathroom</a:t>
                      </a:r>
                    </a:p>
                  </a:txBody>
                  <a:tcPr marL="63500" marR="63500"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dirty="0">
                          <a:latin typeface="Helvetica"/>
                          <a:ea typeface="Helvetica"/>
                          <a:cs typeface="Helvetica"/>
                          <a:sym typeface="Helvetica"/>
                        </a:rPr>
                        <a:t>ON</a:t>
                      </a:r>
                    </a:p>
                  </a:txBody>
                  <a:tcPr marL="63500" marR="63500"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dirty="0">
                          <a:latin typeface="Helvetica"/>
                          <a:ea typeface="Helvetica"/>
                          <a:cs typeface="Helvetica"/>
                          <a:sym typeface="Helvetica"/>
                        </a:rPr>
                        <a:t>Personal_Hygiene</a:t>
                      </a:r>
                    </a:p>
                  </a:txBody>
                  <a:tcPr marL="63500" marR="63500"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extLst>
                  <a:ext uri="{0D108BD9-81ED-4DB2-BD59-A6C34878D82A}">
                    <a16:rowId xmlns:a16="http://schemas.microsoft.com/office/drawing/2014/main" val="10000"/>
                  </a:ext>
                </a:extLst>
              </a:tr>
              <a:tr h="301280">
                <a:tc>
                  <a:txBody>
                    <a:bodyPr/>
                    <a:lstStyle/>
                    <a:p>
                      <a:pPr algn="l" defTabSz="457200">
                        <a:defRPr sz="1800"/>
                      </a:pPr>
                      <a:r>
                        <a:rPr dirty="0">
                          <a:latin typeface="Helvetica"/>
                          <a:ea typeface="Helvetica"/>
                          <a:cs typeface="Helvetica"/>
                          <a:sym typeface="Helvetica"/>
                        </a:rPr>
                        <a:t>2011-06-13</a:t>
                      </a:r>
                    </a:p>
                  </a:txBody>
                  <a:tcPr marL="63500" marR="63500"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dirty="0">
                          <a:latin typeface="Helvetica"/>
                          <a:ea typeface="Helvetica"/>
                          <a:cs typeface="Helvetica"/>
                          <a:sym typeface="Helvetica"/>
                        </a:rPr>
                        <a:t>21:48:44</a:t>
                      </a:r>
                    </a:p>
                  </a:txBody>
                  <a:tcPr marL="63500" marR="63500"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dirty="0">
                          <a:latin typeface="Helvetica"/>
                          <a:ea typeface="Helvetica"/>
                          <a:cs typeface="Helvetica"/>
                          <a:sym typeface="Helvetica"/>
                        </a:rPr>
                        <a:t>Bathroom</a:t>
                      </a:r>
                    </a:p>
                  </a:txBody>
                  <a:tcPr marL="63500" marR="63500"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dirty="0">
                          <a:latin typeface="Helvetica"/>
                          <a:ea typeface="Helvetica"/>
                          <a:cs typeface="Helvetica"/>
                          <a:sym typeface="Helvetica"/>
                        </a:rPr>
                        <a:t>OFF</a:t>
                      </a:r>
                    </a:p>
                  </a:txBody>
                  <a:tcPr marL="63500" marR="63500"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dirty="0">
                          <a:latin typeface="Helvetica"/>
                          <a:ea typeface="Helvetica"/>
                          <a:cs typeface="Helvetica"/>
                          <a:sym typeface="Helvetica"/>
                        </a:rPr>
                        <a:t>Personal_Hygiene</a:t>
                      </a:r>
                    </a:p>
                  </a:txBody>
                  <a:tcPr marL="63500" marR="63500"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extLst>
                  <a:ext uri="{0D108BD9-81ED-4DB2-BD59-A6C34878D82A}">
                    <a16:rowId xmlns:a16="http://schemas.microsoft.com/office/drawing/2014/main" val="10001"/>
                  </a:ext>
                </a:extLst>
              </a:tr>
              <a:tr h="301280">
                <a:tc>
                  <a:txBody>
                    <a:bodyPr/>
                    <a:lstStyle/>
                    <a:p>
                      <a:pPr algn="l" defTabSz="457200">
                        <a:defRPr sz="1800"/>
                      </a:pPr>
                      <a:r>
                        <a:rPr dirty="0">
                          <a:latin typeface="Helvetica"/>
                          <a:ea typeface="Helvetica"/>
                          <a:cs typeface="Helvetica"/>
                          <a:sym typeface="Helvetica"/>
                        </a:rPr>
                        <a:t>2011-06-13</a:t>
                      </a:r>
                    </a:p>
                  </a:txBody>
                  <a:tcPr marL="63500" marR="63500"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dirty="0">
                          <a:latin typeface="Helvetica"/>
                          <a:ea typeface="Helvetica"/>
                          <a:cs typeface="Helvetica"/>
                          <a:sym typeface="Helvetica"/>
                        </a:rPr>
                        <a:t>22:47:02</a:t>
                      </a:r>
                    </a:p>
                  </a:txBody>
                  <a:tcPr marL="63500" marR="63500"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dirty="0">
                          <a:latin typeface="Helvetica"/>
                          <a:ea typeface="Helvetica"/>
                          <a:cs typeface="Helvetica"/>
                          <a:sym typeface="Helvetica"/>
                        </a:rPr>
                        <a:t>Bedroom</a:t>
                      </a:r>
                    </a:p>
                  </a:txBody>
                  <a:tcPr marL="63500" marR="63500"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dirty="0">
                          <a:latin typeface="Helvetica"/>
                          <a:ea typeface="Helvetica"/>
                          <a:cs typeface="Helvetica"/>
                          <a:sym typeface="Helvetica"/>
                        </a:rPr>
                        <a:t>ON</a:t>
                      </a:r>
                    </a:p>
                  </a:txBody>
                  <a:tcPr marL="63500" marR="63500"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dirty="0">
                          <a:latin typeface="Helvetica"/>
                          <a:ea typeface="Helvetica"/>
                          <a:cs typeface="Helvetica"/>
                          <a:sym typeface="Helvetica"/>
                        </a:rPr>
                        <a:t>Personal_Hygiene</a:t>
                      </a:r>
                    </a:p>
                  </a:txBody>
                  <a:tcPr marL="63500" marR="63500"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extLst>
                  <a:ext uri="{0D108BD9-81ED-4DB2-BD59-A6C34878D82A}">
                    <a16:rowId xmlns:a16="http://schemas.microsoft.com/office/drawing/2014/main" val="10002"/>
                  </a:ext>
                </a:extLst>
              </a:tr>
              <a:tr h="301280">
                <a:tc>
                  <a:txBody>
                    <a:bodyPr/>
                    <a:lstStyle/>
                    <a:p>
                      <a:pPr algn="l" defTabSz="457200">
                        <a:defRPr sz="1800"/>
                      </a:pPr>
                      <a:r>
                        <a:rPr dirty="0">
                          <a:latin typeface="Helvetica"/>
                          <a:ea typeface="Helvetica"/>
                          <a:cs typeface="Helvetica"/>
                          <a:sym typeface="Helvetica"/>
                        </a:rPr>
                        <a:t>2011-06-13</a:t>
                      </a:r>
                    </a:p>
                  </a:txBody>
                  <a:tcPr marL="63500" marR="63500"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dirty="0">
                          <a:latin typeface="Helvetica"/>
                          <a:ea typeface="Helvetica"/>
                          <a:cs typeface="Helvetica"/>
                          <a:sym typeface="Helvetica"/>
                        </a:rPr>
                        <a:t>22:47:04</a:t>
                      </a:r>
                    </a:p>
                  </a:txBody>
                  <a:tcPr marL="63500" marR="63500"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dirty="0">
                          <a:latin typeface="Helvetica"/>
                          <a:ea typeface="Helvetica"/>
                          <a:cs typeface="Helvetica"/>
                          <a:sym typeface="Helvetica"/>
                        </a:rPr>
                        <a:t>Bedroom</a:t>
                      </a:r>
                    </a:p>
                  </a:txBody>
                  <a:tcPr marL="63500" marR="63500"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dirty="0">
                          <a:latin typeface="Helvetica"/>
                          <a:ea typeface="Helvetica"/>
                          <a:cs typeface="Helvetica"/>
                          <a:sym typeface="Helvetica"/>
                        </a:rPr>
                        <a:t>OFF</a:t>
                      </a:r>
                    </a:p>
                  </a:txBody>
                  <a:tcPr marL="63500" marR="63500"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dirty="0">
                          <a:latin typeface="Helvetica"/>
                          <a:ea typeface="Helvetica"/>
                          <a:cs typeface="Helvetica"/>
                          <a:sym typeface="Helvetica"/>
                        </a:rPr>
                        <a:t>Sleep</a:t>
                      </a:r>
                    </a:p>
                  </a:txBody>
                  <a:tcPr marL="63500" marR="63500"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extLst>
                  <a:ext uri="{0D108BD9-81ED-4DB2-BD59-A6C34878D82A}">
                    <a16:rowId xmlns:a16="http://schemas.microsoft.com/office/drawing/2014/main" val="10003"/>
                  </a:ext>
                </a:extLst>
              </a:tr>
              <a:tr h="301280">
                <a:tc>
                  <a:txBody>
                    <a:bodyPr/>
                    <a:lstStyle/>
                    <a:p>
                      <a:pPr algn="l" defTabSz="457200">
                        <a:defRPr sz="1800"/>
                      </a:pPr>
                      <a:r>
                        <a:rPr dirty="0">
                          <a:latin typeface="Helvetica"/>
                          <a:ea typeface="Helvetica"/>
                          <a:cs typeface="Helvetica"/>
                          <a:sym typeface="Helvetica"/>
                        </a:rPr>
                        <a:t>2011-06-13</a:t>
                      </a:r>
                    </a:p>
                  </a:txBody>
                  <a:tcPr marL="63500" marR="63500"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dirty="0">
                          <a:latin typeface="Helvetica"/>
                          <a:ea typeface="Helvetica"/>
                          <a:cs typeface="Helvetica"/>
                          <a:sym typeface="Helvetica"/>
                        </a:rPr>
                        <a:t>22:47:06</a:t>
                      </a:r>
                    </a:p>
                  </a:txBody>
                  <a:tcPr marL="63500" marR="63500"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dirty="0">
                          <a:latin typeface="Helvetica"/>
                          <a:ea typeface="Helvetica"/>
                          <a:cs typeface="Helvetica"/>
                          <a:sym typeface="Helvetica"/>
                        </a:rPr>
                        <a:t>Bedroom</a:t>
                      </a:r>
                    </a:p>
                  </a:txBody>
                  <a:tcPr marL="63500" marR="63500"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dirty="0">
                          <a:latin typeface="Helvetica"/>
                          <a:ea typeface="Helvetica"/>
                          <a:cs typeface="Helvetica"/>
                          <a:sym typeface="Helvetica"/>
                        </a:rPr>
                        <a:t>ON</a:t>
                      </a:r>
                    </a:p>
                  </a:txBody>
                  <a:tcPr marL="63500" marR="63500"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dirty="0">
                          <a:latin typeface="Helvetica"/>
                          <a:ea typeface="Helvetica"/>
                          <a:cs typeface="Helvetica"/>
                          <a:sym typeface="Helvetica"/>
                        </a:rPr>
                        <a:t>Sleep</a:t>
                      </a:r>
                    </a:p>
                  </a:txBody>
                  <a:tcPr marL="63500" marR="63500"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extLst>
                  <a:ext uri="{0D108BD9-81ED-4DB2-BD59-A6C34878D82A}">
                    <a16:rowId xmlns:a16="http://schemas.microsoft.com/office/drawing/2014/main" val="10004"/>
                  </a:ext>
                </a:extLst>
              </a:tr>
              <a:tr h="301280">
                <a:tc>
                  <a:txBody>
                    <a:bodyPr/>
                    <a:lstStyle/>
                    <a:p>
                      <a:pPr algn="l" defTabSz="457200">
                        <a:defRPr sz="1800"/>
                      </a:pPr>
                      <a:r>
                        <a:rPr dirty="0">
                          <a:latin typeface="Helvetica"/>
                          <a:ea typeface="Helvetica"/>
                          <a:cs typeface="Helvetica"/>
                          <a:sym typeface="Helvetica"/>
                        </a:rPr>
                        <a:t>………………</a:t>
                      </a:r>
                    </a:p>
                  </a:txBody>
                  <a:tcPr marL="63500" marR="63500"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latin typeface="Helvetica"/>
                          <a:ea typeface="Helvetica"/>
                          <a:cs typeface="Helvetica"/>
                          <a:sym typeface="Helvetica"/>
                        </a:defRPr>
                      </a:pPr>
                      <a:endParaRPr dirty="0"/>
                    </a:p>
                  </a:txBody>
                  <a:tcPr marL="63500" marR="63500"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latin typeface="Helvetica"/>
                          <a:ea typeface="Helvetica"/>
                          <a:cs typeface="Helvetica"/>
                          <a:sym typeface="Helvetica"/>
                        </a:defRPr>
                      </a:pPr>
                      <a:endParaRPr dirty="0"/>
                    </a:p>
                  </a:txBody>
                  <a:tcPr marL="63500" marR="63500"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latin typeface="Helvetica"/>
                          <a:ea typeface="Helvetica"/>
                          <a:cs typeface="Helvetica"/>
                          <a:sym typeface="Helvetica"/>
                        </a:defRPr>
                      </a:pPr>
                      <a:endParaRPr dirty="0"/>
                    </a:p>
                  </a:txBody>
                  <a:tcPr marL="63500" marR="63500"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latin typeface="Helvetica"/>
                          <a:ea typeface="Helvetica"/>
                          <a:cs typeface="Helvetica"/>
                          <a:sym typeface="Helvetica"/>
                        </a:defRPr>
                      </a:pPr>
                      <a:endParaRPr dirty="0"/>
                    </a:p>
                  </a:txBody>
                  <a:tcPr marL="63500" marR="63500"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extLst>
                  <a:ext uri="{0D108BD9-81ED-4DB2-BD59-A6C34878D82A}">
                    <a16:rowId xmlns:a16="http://schemas.microsoft.com/office/drawing/2014/main" val="10005"/>
                  </a:ext>
                </a:extLst>
              </a:tr>
              <a:tr h="301280">
                <a:tc>
                  <a:txBody>
                    <a:bodyPr/>
                    <a:lstStyle/>
                    <a:p>
                      <a:pPr algn="l" defTabSz="457200">
                        <a:defRPr sz="1800"/>
                      </a:pPr>
                      <a:r>
                        <a:rPr dirty="0">
                          <a:latin typeface="Helvetica"/>
                          <a:ea typeface="Helvetica"/>
                          <a:cs typeface="Helvetica"/>
                          <a:sym typeface="Helvetica"/>
                        </a:rPr>
                        <a:t>2011-06-14</a:t>
                      </a:r>
                    </a:p>
                  </a:txBody>
                  <a:tcPr marL="63500" marR="63500"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dirty="0">
                          <a:latin typeface="Helvetica"/>
                          <a:ea typeface="Helvetica"/>
                          <a:cs typeface="Helvetica"/>
                          <a:sym typeface="Helvetica"/>
                        </a:rPr>
                        <a:t>10:11:24</a:t>
                      </a:r>
                    </a:p>
                  </a:txBody>
                  <a:tcPr marL="63500" marR="63500"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dirty="0">
                          <a:latin typeface="Helvetica"/>
                          <a:ea typeface="Helvetica"/>
                          <a:cs typeface="Helvetica"/>
                          <a:sym typeface="Helvetica"/>
                        </a:rPr>
                        <a:t>Kitchen</a:t>
                      </a:r>
                    </a:p>
                  </a:txBody>
                  <a:tcPr marL="63500" marR="63500"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dirty="0">
                          <a:latin typeface="Helvetica"/>
                          <a:ea typeface="Helvetica"/>
                          <a:cs typeface="Helvetica"/>
                          <a:sym typeface="Helvetica"/>
                        </a:rPr>
                        <a:t>ON</a:t>
                      </a:r>
                    </a:p>
                  </a:txBody>
                  <a:tcPr marL="63500" marR="63500"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dirty="0">
                          <a:latin typeface="Helvetica"/>
                          <a:ea typeface="Helvetica"/>
                          <a:cs typeface="Helvetica"/>
                          <a:sym typeface="Helvetica"/>
                        </a:rPr>
                        <a:t>Wash_Dishes</a:t>
                      </a:r>
                    </a:p>
                  </a:txBody>
                  <a:tcPr marL="63500" marR="63500"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extLst>
                  <a:ext uri="{0D108BD9-81ED-4DB2-BD59-A6C34878D82A}">
                    <a16:rowId xmlns:a16="http://schemas.microsoft.com/office/drawing/2014/main" val="10006"/>
                  </a:ext>
                </a:extLst>
              </a:tr>
              <a:tr h="301280">
                <a:tc>
                  <a:txBody>
                    <a:bodyPr/>
                    <a:lstStyle/>
                    <a:p>
                      <a:pPr algn="l" defTabSz="457200">
                        <a:defRPr sz="1800"/>
                      </a:pPr>
                      <a:r>
                        <a:rPr dirty="0">
                          <a:latin typeface="Helvetica"/>
                          <a:ea typeface="Helvetica"/>
                          <a:cs typeface="Helvetica"/>
                          <a:sym typeface="Helvetica"/>
                        </a:rPr>
                        <a:t>2011-06-14</a:t>
                      </a:r>
                    </a:p>
                  </a:txBody>
                  <a:tcPr marL="63500" marR="63500"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dirty="0">
                          <a:latin typeface="Helvetica"/>
                          <a:ea typeface="Helvetica"/>
                          <a:cs typeface="Helvetica"/>
                          <a:sym typeface="Helvetica"/>
                        </a:rPr>
                        <a:t>10:11:25</a:t>
                      </a:r>
                    </a:p>
                  </a:txBody>
                  <a:tcPr marL="63500" marR="63500"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dirty="0">
                          <a:latin typeface="Helvetica"/>
                          <a:ea typeface="Helvetica"/>
                          <a:cs typeface="Helvetica"/>
                          <a:sym typeface="Helvetica"/>
                        </a:rPr>
                        <a:t>Kitchen</a:t>
                      </a:r>
                    </a:p>
                  </a:txBody>
                  <a:tcPr marL="63500" marR="63500"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dirty="0">
                          <a:latin typeface="Helvetica"/>
                          <a:ea typeface="Helvetica"/>
                          <a:cs typeface="Helvetica"/>
                          <a:sym typeface="Helvetica"/>
                        </a:rPr>
                        <a:t>OFF</a:t>
                      </a:r>
                    </a:p>
                  </a:txBody>
                  <a:tcPr marL="63500" marR="63500"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dirty="0">
                          <a:latin typeface="Helvetica"/>
                          <a:ea typeface="Helvetica"/>
                          <a:cs typeface="Helvetica"/>
                          <a:sym typeface="Helvetica"/>
                        </a:rPr>
                        <a:t>Wash_Dishes</a:t>
                      </a:r>
                    </a:p>
                  </a:txBody>
                  <a:tcPr marL="63500" marR="63500"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extLst>
                  <a:ext uri="{0D108BD9-81ED-4DB2-BD59-A6C34878D82A}">
                    <a16:rowId xmlns:a16="http://schemas.microsoft.com/office/drawing/2014/main" val="10007"/>
                  </a:ext>
                </a:extLst>
              </a:tr>
              <a:tr h="301280">
                <a:tc>
                  <a:txBody>
                    <a:bodyPr/>
                    <a:lstStyle/>
                    <a:p>
                      <a:pPr algn="l" defTabSz="457200">
                        <a:defRPr sz="1800"/>
                      </a:pPr>
                      <a:r>
                        <a:rPr dirty="0">
                          <a:latin typeface="Helvetica"/>
                          <a:ea typeface="Helvetica"/>
                          <a:cs typeface="Helvetica"/>
                          <a:sym typeface="Helvetica"/>
                        </a:rPr>
                        <a:t>2011-06-14</a:t>
                      </a:r>
                    </a:p>
                  </a:txBody>
                  <a:tcPr marL="63500" marR="63500"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dirty="0">
                          <a:latin typeface="Helvetica"/>
                          <a:ea typeface="Helvetica"/>
                          <a:cs typeface="Helvetica"/>
                          <a:sym typeface="Helvetica"/>
                        </a:rPr>
                        <a:t>10:11:40</a:t>
                      </a:r>
                    </a:p>
                  </a:txBody>
                  <a:tcPr marL="63500" marR="63500"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dirty="0">
                          <a:latin typeface="Helvetica"/>
                          <a:ea typeface="Helvetica"/>
                          <a:cs typeface="Helvetica"/>
                          <a:sym typeface="Helvetica"/>
                        </a:rPr>
                        <a:t>Kitchen</a:t>
                      </a:r>
                    </a:p>
                  </a:txBody>
                  <a:tcPr marL="63500" marR="63500"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dirty="0">
                          <a:latin typeface="Helvetica"/>
                          <a:ea typeface="Helvetica"/>
                          <a:cs typeface="Helvetica"/>
                          <a:sym typeface="Helvetica"/>
                        </a:rPr>
                        <a:t>ON</a:t>
                      </a:r>
                    </a:p>
                  </a:txBody>
                  <a:tcPr marL="63500" marR="63500"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dirty="0">
                          <a:latin typeface="Helvetica"/>
                          <a:ea typeface="Helvetica"/>
                          <a:cs typeface="Helvetica"/>
                          <a:sym typeface="Helvetica"/>
                        </a:rPr>
                        <a:t>Cook</a:t>
                      </a:r>
                    </a:p>
                  </a:txBody>
                  <a:tcPr marL="63500" marR="63500"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extLst>
                  <a:ext uri="{0D108BD9-81ED-4DB2-BD59-A6C34878D82A}">
                    <a16:rowId xmlns:a16="http://schemas.microsoft.com/office/drawing/2014/main" val="10008"/>
                  </a:ext>
                </a:extLst>
              </a:tr>
              <a:tr h="301280">
                <a:tc>
                  <a:txBody>
                    <a:bodyPr/>
                    <a:lstStyle/>
                    <a:p>
                      <a:pPr algn="l" defTabSz="457200">
                        <a:defRPr sz="1800"/>
                      </a:pPr>
                      <a:r>
                        <a:rPr dirty="0">
                          <a:latin typeface="Helvetica"/>
                          <a:ea typeface="Helvetica"/>
                          <a:cs typeface="Helvetica"/>
                          <a:sym typeface="Helvetica"/>
                        </a:rPr>
                        <a:t>2011-06-14</a:t>
                      </a:r>
                    </a:p>
                  </a:txBody>
                  <a:tcPr marL="63500" marR="63500"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dirty="0">
                          <a:latin typeface="Helvetica"/>
                          <a:ea typeface="Helvetica"/>
                          <a:cs typeface="Helvetica"/>
                          <a:sym typeface="Helvetica"/>
                        </a:rPr>
                        <a:t>10:11:41</a:t>
                      </a:r>
                    </a:p>
                  </a:txBody>
                  <a:tcPr marL="63500" marR="63500"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dirty="0">
                          <a:latin typeface="Helvetica"/>
                          <a:ea typeface="Helvetica"/>
                          <a:cs typeface="Helvetica"/>
                          <a:sym typeface="Helvetica"/>
                        </a:rPr>
                        <a:t>Kitchen</a:t>
                      </a:r>
                    </a:p>
                  </a:txBody>
                  <a:tcPr marL="63500" marR="63500"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dirty="0">
                          <a:latin typeface="Helvetica"/>
                          <a:ea typeface="Helvetica"/>
                          <a:cs typeface="Helvetica"/>
                          <a:sym typeface="Helvetica"/>
                        </a:rPr>
                        <a:t>OFF</a:t>
                      </a:r>
                    </a:p>
                  </a:txBody>
                  <a:tcPr marL="63500" marR="63500"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dirty="0">
                          <a:latin typeface="Helvetica"/>
                          <a:ea typeface="Helvetica"/>
                          <a:cs typeface="Helvetica"/>
                          <a:sym typeface="Helvetica"/>
                        </a:rPr>
                        <a:t>Wash_Dishes</a:t>
                      </a:r>
                    </a:p>
                  </a:txBody>
                  <a:tcPr marL="63500" marR="63500"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extLst>
                  <a:ext uri="{0D108BD9-81ED-4DB2-BD59-A6C34878D82A}">
                    <a16:rowId xmlns:a16="http://schemas.microsoft.com/office/drawing/2014/main" val="10009"/>
                  </a:ext>
                </a:extLst>
              </a:tr>
            </a:tbl>
          </a:graphicData>
        </a:graphic>
      </p:graphicFrame>
      <p:sp>
        <p:nvSpPr>
          <p:cNvPr id="181" name="Sensor types:  infrared motion(narrow/wide-area), ambient light, magnetic, and temperature sensors."/>
          <p:cNvSpPr txBox="1"/>
          <p:nvPr/>
        </p:nvSpPr>
        <p:spPr>
          <a:xfrm>
            <a:off x="712418" y="1489541"/>
            <a:ext cx="11579964"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stStyle>
          <a:p>
            <a:r>
              <a:rPr b="0" dirty="0"/>
              <a:t>Sensor types:  infrared motion(narrow/wide-area), ambient light, magnetic, and temperature sensors.</a:t>
            </a:r>
          </a:p>
        </p:txBody>
      </p:sp>
      <p:grpSp>
        <p:nvGrpSpPr>
          <p:cNvPr id="184" name="Group"/>
          <p:cNvGrpSpPr/>
          <p:nvPr/>
        </p:nvGrpSpPr>
        <p:grpSpPr>
          <a:xfrm>
            <a:off x="262542" y="2496113"/>
            <a:ext cx="5944894" cy="6293080"/>
            <a:chOff x="0" y="0"/>
            <a:chExt cx="5944892" cy="6293078"/>
          </a:xfrm>
        </p:grpSpPr>
        <p:pic>
          <p:nvPicPr>
            <p:cNvPr id="182" name="Group" descr="Group"/>
            <p:cNvPicPr>
              <a:picLocks noChangeAspect="1"/>
            </p:cNvPicPr>
            <p:nvPr/>
          </p:nvPicPr>
          <p:blipFill>
            <a:blip r:embed="rId3"/>
            <a:srcRect l="20059"/>
            <a:stretch>
              <a:fillRect/>
            </a:stretch>
          </p:blipFill>
          <p:spPr>
            <a:xfrm>
              <a:off x="-1" y="-1"/>
              <a:ext cx="5944894" cy="5809649"/>
            </a:xfrm>
            <a:prstGeom prst="rect">
              <a:avLst/>
            </a:prstGeom>
            <a:ln w="12700" cap="flat">
              <a:noFill/>
              <a:miter lim="400000"/>
            </a:ln>
            <a:effectLst/>
          </p:spPr>
        </p:pic>
        <p:sp>
          <p:nvSpPr>
            <p:cNvPr id="183" name="imgbin.com"/>
            <p:cNvSpPr txBox="1"/>
            <p:nvPr/>
          </p:nvSpPr>
          <p:spPr>
            <a:xfrm>
              <a:off x="2414091" y="5980912"/>
              <a:ext cx="1116712" cy="3121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500" b="0"/>
              </a:lvl1pPr>
            </a:lstStyle>
            <a:p>
              <a:r>
                <a:rPr dirty="0"/>
                <a:t>imgbin.com</a:t>
              </a:r>
            </a:p>
          </p:txBody>
        </p:sp>
      </p:gr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lide Number"/>
          <p:cNvSpPr txBox="1">
            <a:spLocks noGrp="1"/>
          </p:cNvSpPr>
          <p:nvPr>
            <p:ph type="sldNum" sz="quarter" idx="2"/>
          </p:nvPr>
        </p:nvSpPr>
        <p:spPr>
          <a:xfrm>
            <a:off x="6385373" y="9296400"/>
            <a:ext cx="227280" cy="32430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9</a:t>
            </a:fld>
            <a:endParaRPr dirty="0"/>
          </a:p>
        </p:txBody>
      </p:sp>
      <p:sp>
        <p:nvSpPr>
          <p:cNvPr id="179" name="Sensor Data"/>
          <p:cNvSpPr txBox="1"/>
          <p:nvPr/>
        </p:nvSpPr>
        <p:spPr>
          <a:xfrm>
            <a:off x="698500" y="590946"/>
            <a:ext cx="10991174" cy="742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lnSpcReduction="10000"/>
          </a:bodyPr>
          <a:lstStyle>
            <a:lvl1pPr algn="l" defTabSz="525779">
              <a:defRPr sz="4230">
                <a:solidFill>
                  <a:srgbClr val="7A0816"/>
                </a:solidFill>
              </a:defRPr>
            </a:lvl1pPr>
          </a:lstStyle>
          <a:p>
            <a:r>
              <a:rPr lang="en-US" dirty="0">
                <a:solidFill>
                  <a:srgbClr val="0070C0"/>
                </a:solidFill>
              </a:rPr>
              <a:t>Software</a:t>
            </a:r>
            <a:r>
              <a:rPr dirty="0">
                <a:solidFill>
                  <a:srgbClr val="0070C0"/>
                </a:solidFill>
              </a:rPr>
              <a:t> </a:t>
            </a:r>
            <a:r>
              <a:rPr lang="en-US" dirty="0">
                <a:solidFill>
                  <a:srgbClr val="0070C0"/>
                </a:solidFill>
              </a:rPr>
              <a:t>Architecture</a:t>
            </a:r>
            <a:endParaRPr dirty="0">
              <a:solidFill>
                <a:srgbClr val="0070C0"/>
              </a:solidFill>
            </a:endParaRPr>
          </a:p>
        </p:txBody>
      </p:sp>
      <p:pic>
        <p:nvPicPr>
          <p:cNvPr id="3" name="Picture 2" descr="Diagram&#10;&#10;Description automatically generated">
            <a:extLst>
              <a:ext uri="{FF2B5EF4-FFF2-40B4-BE49-F238E27FC236}">
                <a16:creationId xmlns:a16="http://schemas.microsoft.com/office/drawing/2014/main" id="{23A975DC-117B-674E-B54B-00864A1709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500" y="1652313"/>
            <a:ext cx="9840191" cy="7510341"/>
          </a:xfrm>
          <a:prstGeom prst="rect">
            <a:avLst/>
          </a:prstGeom>
        </p:spPr>
      </p:pic>
    </p:spTree>
    <p:extLst>
      <p:ext uri="{BB962C8B-B14F-4D97-AF65-F5344CB8AC3E}">
        <p14:creationId xmlns:p14="http://schemas.microsoft.com/office/powerpoint/2010/main" val="3829026500"/>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715</TotalTime>
  <Words>7086</Words>
  <Application>Microsoft Macintosh PowerPoint</Application>
  <PresentationFormat>Custom</PresentationFormat>
  <Paragraphs>897</Paragraphs>
  <Slides>56</Slides>
  <Notes>53</Notes>
  <HiddenSlides>0</HiddenSlides>
  <MMClips>2</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56</vt:i4>
      </vt:variant>
    </vt:vector>
  </HeadingPairs>
  <TitlesOfParts>
    <vt:vector size="71" baseType="lpstr">
      <vt:lpstr>Al Tarikh</vt:lpstr>
      <vt:lpstr>Arial</vt:lpstr>
      <vt:lpstr>Cambria Math</vt:lpstr>
      <vt:lpstr>Helvetica</vt:lpstr>
      <vt:lpstr>Helvetica Light</vt:lpstr>
      <vt:lpstr>Helvetica Neue</vt:lpstr>
      <vt:lpstr>Helvetica Neue Light</vt:lpstr>
      <vt:lpstr>Helvetica Neue Medium</vt:lpstr>
      <vt:lpstr>Helvetica Neue Thin</vt:lpstr>
      <vt:lpstr>Lucida Sans</vt:lpstr>
      <vt:lpstr>Palatino</vt:lpstr>
      <vt:lpstr>Palatino Linotype</vt:lpstr>
      <vt:lpstr>Times</vt:lpstr>
      <vt:lpstr>Times New Roman</vt:lpstr>
      <vt:lpstr>White</vt:lpstr>
      <vt:lpstr>IoT design and its applications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Population-level Behavior Analysis on Smart Environment Sensor Data</dc:title>
  <cp:lastModifiedBy>Lin, Beiyu</cp:lastModifiedBy>
  <cp:revision>169</cp:revision>
  <dcterms:modified xsi:type="dcterms:W3CDTF">2021-04-06T20:53:37Z</dcterms:modified>
</cp:coreProperties>
</file>